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93" r:id="rId2"/>
    <p:sldId id="274" r:id="rId3"/>
    <p:sldId id="278" r:id="rId4"/>
    <p:sldId id="283" r:id="rId5"/>
    <p:sldId id="284" r:id="rId6"/>
    <p:sldId id="285" r:id="rId7"/>
    <p:sldId id="286" r:id="rId8"/>
    <p:sldId id="265" r:id="rId9"/>
    <p:sldId id="275" r:id="rId10"/>
    <p:sldId id="288" r:id="rId11"/>
    <p:sldId id="289" r:id="rId12"/>
    <p:sldId id="272" r:id="rId13"/>
    <p:sldId id="290" r:id="rId14"/>
    <p:sldId id="291" r:id="rId15"/>
    <p:sldId id="292" r:id="rId16"/>
    <p:sldId id="287" r:id="rId17"/>
    <p:sldId id="294" r:id="rId18"/>
    <p:sldId id="295" r:id="rId19"/>
    <p:sldId id="296" r:id="rId20"/>
    <p:sldId id="297" r:id="rId21"/>
  </p:sldIdLst>
  <p:sldSz cx="182880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49" autoAdjust="0"/>
    <p:restoredTop sz="94660"/>
  </p:normalViewPr>
  <p:slideViewPr>
    <p:cSldViewPr snapToGrid="0">
      <p:cViewPr varScale="1">
        <p:scale>
          <a:sx n="101" d="100"/>
          <a:sy n="101" d="100"/>
        </p:scale>
        <p:origin x="180" y="1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zkan, Aysegul" userId="7c985272-8c7d-4842-be3d-136a02e939f2" providerId="ADAL" clId="{16C21D12-978C-4D74-A87F-1570AF364B28}"/>
    <pc:docChg chg="undo custSel addSld delSld modSld">
      <pc:chgData name="Ozkan, Aysegul" userId="7c985272-8c7d-4842-be3d-136a02e939f2" providerId="ADAL" clId="{16C21D12-978C-4D74-A87F-1570AF364B28}" dt="2023-11-13T11:47:38.893" v="101" actId="1076"/>
      <pc:docMkLst>
        <pc:docMk/>
      </pc:docMkLst>
      <pc:sldChg chg="addSp delSp modSp">
        <pc:chgData name="Ozkan, Aysegul" userId="7c985272-8c7d-4842-be3d-136a02e939f2" providerId="ADAL" clId="{16C21D12-978C-4D74-A87F-1570AF364B28}" dt="2023-11-09T13:17:18.091" v="39" actId="1076"/>
        <pc:sldMkLst>
          <pc:docMk/>
          <pc:sldMk cId="321357275" sldId="295"/>
        </pc:sldMkLst>
        <pc:spChg chg="mod topLvl">
          <ac:chgData name="Ozkan, Aysegul" userId="7c985272-8c7d-4842-be3d-136a02e939f2" providerId="ADAL" clId="{16C21D12-978C-4D74-A87F-1570AF364B28}" dt="2023-11-09T13:17:10.412" v="38" actId="165"/>
          <ac:spMkLst>
            <pc:docMk/>
            <pc:sldMk cId="321357275" sldId="295"/>
            <ac:spMk id="2" creationId="{295C91B0-5FDE-0C19-672D-A2AEB4C14BE5}"/>
          </ac:spMkLst>
        </pc:spChg>
        <pc:spChg chg="mod topLvl">
          <ac:chgData name="Ozkan, Aysegul" userId="7c985272-8c7d-4842-be3d-136a02e939f2" providerId="ADAL" clId="{16C21D12-978C-4D74-A87F-1570AF364B28}" dt="2023-11-09T13:17:10.412" v="38" actId="165"/>
          <ac:spMkLst>
            <pc:docMk/>
            <pc:sldMk cId="321357275" sldId="295"/>
            <ac:spMk id="4" creationId="{FB4D6226-61CE-3D66-8D41-873CBB4349F5}"/>
          </ac:spMkLst>
        </pc:spChg>
        <pc:spChg chg="del">
          <ac:chgData name="Ozkan, Aysegul" userId="7c985272-8c7d-4842-be3d-136a02e939f2" providerId="ADAL" clId="{16C21D12-978C-4D74-A87F-1570AF364B28}" dt="2023-11-09T13:13:40.444" v="2" actId="478"/>
          <ac:spMkLst>
            <pc:docMk/>
            <pc:sldMk cId="321357275" sldId="295"/>
            <ac:spMk id="7" creationId="{FCE4576F-8957-63A5-6848-B92DC6BCF801}"/>
          </ac:spMkLst>
        </pc:spChg>
        <pc:spChg chg="mod">
          <ac:chgData name="Ozkan, Aysegul" userId="7c985272-8c7d-4842-be3d-136a02e939f2" providerId="ADAL" clId="{16C21D12-978C-4D74-A87F-1570AF364B28}" dt="2023-11-09T13:15:07.449" v="21" actId="164"/>
          <ac:spMkLst>
            <pc:docMk/>
            <pc:sldMk cId="321357275" sldId="295"/>
            <ac:spMk id="13" creationId="{F6A8F8AE-54BE-4CF9-AD35-321327AD158B}"/>
          </ac:spMkLst>
        </pc:spChg>
        <pc:spChg chg="mod">
          <ac:chgData name="Ozkan, Aysegul" userId="7c985272-8c7d-4842-be3d-136a02e939f2" providerId="ADAL" clId="{16C21D12-978C-4D74-A87F-1570AF364B28}" dt="2023-11-09T13:15:07.449" v="21" actId="164"/>
          <ac:spMkLst>
            <pc:docMk/>
            <pc:sldMk cId="321357275" sldId="295"/>
            <ac:spMk id="19" creationId="{9A04DDDA-EC7E-77FE-3A86-8F48B09A0C4A}"/>
          </ac:spMkLst>
        </pc:spChg>
        <pc:spChg chg="mod topLvl">
          <ac:chgData name="Ozkan, Aysegul" userId="7c985272-8c7d-4842-be3d-136a02e939f2" providerId="ADAL" clId="{16C21D12-978C-4D74-A87F-1570AF364B28}" dt="2023-11-09T13:17:10.412" v="38" actId="165"/>
          <ac:spMkLst>
            <pc:docMk/>
            <pc:sldMk cId="321357275" sldId="295"/>
            <ac:spMk id="20" creationId="{920783DC-231B-6012-168A-F6569AAC2EDF}"/>
          </ac:spMkLst>
        </pc:spChg>
        <pc:spChg chg="add mod topLvl">
          <ac:chgData name="Ozkan, Aysegul" userId="7c985272-8c7d-4842-be3d-136a02e939f2" providerId="ADAL" clId="{16C21D12-978C-4D74-A87F-1570AF364B28}" dt="2023-11-09T13:17:10.412" v="38" actId="165"/>
          <ac:spMkLst>
            <pc:docMk/>
            <pc:sldMk cId="321357275" sldId="295"/>
            <ac:spMk id="21" creationId="{E7B451D0-42B5-4928-8477-C77BF3666D5D}"/>
          </ac:spMkLst>
        </pc:spChg>
        <pc:spChg chg="add mod topLvl">
          <ac:chgData name="Ozkan, Aysegul" userId="7c985272-8c7d-4842-be3d-136a02e939f2" providerId="ADAL" clId="{16C21D12-978C-4D74-A87F-1570AF364B28}" dt="2023-11-09T13:17:10.412" v="38" actId="165"/>
          <ac:spMkLst>
            <pc:docMk/>
            <pc:sldMk cId="321357275" sldId="295"/>
            <ac:spMk id="22" creationId="{B0E13528-783B-4E8A-BA45-EFE0B8CF8C82}"/>
          </ac:spMkLst>
        </pc:spChg>
        <pc:spChg chg="add mod">
          <ac:chgData name="Ozkan, Aysegul" userId="7c985272-8c7d-4842-be3d-136a02e939f2" providerId="ADAL" clId="{16C21D12-978C-4D74-A87F-1570AF364B28}" dt="2023-11-09T13:16:37.988" v="36" actId="1076"/>
          <ac:spMkLst>
            <pc:docMk/>
            <pc:sldMk cId="321357275" sldId="295"/>
            <ac:spMk id="26" creationId="{29FBBC83-B577-467B-8A2B-69C28DEC1CA7}"/>
          </ac:spMkLst>
        </pc:spChg>
        <pc:grpChg chg="mod topLvl">
          <ac:chgData name="Ozkan, Aysegul" userId="7c985272-8c7d-4842-be3d-136a02e939f2" providerId="ADAL" clId="{16C21D12-978C-4D74-A87F-1570AF364B28}" dt="2023-11-09T13:17:18.091" v="39" actId="1076"/>
          <ac:grpSpMkLst>
            <pc:docMk/>
            <pc:sldMk cId="321357275" sldId="295"/>
            <ac:grpSpMk id="18" creationId="{D82AA1F5-1951-4CAD-A729-E75300E2016D}"/>
          </ac:grpSpMkLst>
        </pc:grpChg>
        <pc:grpChg chg="add mod">
          <ac:chgData name="Ozkan, Aysegul" userId="7c985272-8c7d-4842-be3d-136a02e939f2" providerId="ADAL" clId="{16C21D12-978C-4D74-A87F-1570AF364B28}" dt="2023-11-09T13:15:07.449" v="21" actId="164"/>
          <ac:grpSpMkLst>
            <pc:docMk/>
            <pc:sldMk cId="321357275" sldId="295"/>
            <ac:grpSpMk id="23" creationId="{E48BA7D3-B09B-41C2-A871-4D72D0CB92CA}"/>
          </ac:grpSpMkLst>
        </pc:grpChg>
        <pc:grpChg chg="add mod">
          <ac:chgData name="Ozkan, Aysegul" userId="7c985272-8c7d-4842-be3d-136a02e939f2" providerId="ADAL" clId="{16C21D12-978C-4D74-A87F-1570AF364B28}" dt="2023-11-09T13:15:25.735" v="27" actId="164"/>
          <ac:grpSpMkLst>
            <pc:docMk/>
            <pc:sldMk cId="321357275" sldId="295"/>
            <ac:grpSpMk id="24" creationId="{4D4C53B1-AFF0-440A-9DB2-B3C53073BE49}"/>
          </ac:grpSpMkLst>
        </pc:grpChg>
        <pc:grpChg chg="add del mod">
          <ac:chgData name="Ozkan, Aysegul" userId="7c985272-8c7d-4842-be3d-136a02e939f2" providerId="ADAL" clId="{16C21D12-978C-4D74-A87F-1570AF364B28}" dt="2023-11-09T13:17:10.412" v="38" actId="165"/>
          <ac:grpSpMkLst>
            <pc:docMk/>
            <pc:sldMk cId="321357275" sldId="295"/>
            <ac:grpSpMk id="25" creationId="{56C54937-5D3B-46DA-A013-A00290D8C769}"/>
          </ac:grpSpMkLst>
        </pc:grpChg>
      </pc:sldChg>
      <pc:sldChg chg="modSp">
        <pc:chgData name="Ozkan, Aysegul" userId="7c985272-8c7d-4842-be3d-136a02e939f2" providerId="ADAL" clId="{16C21D12-978C-4D74-A87F-1570AF364B28}" dt="2023-11-13T11:29:02.494" v="42" actId="20577"/>
        <pc:sldMkLst>
          <pc:docMk/>
          <pc:sldMk cId="4035381487" sldId="296"/>
        </pc:sldMkLst>
        <pc:spChg chg="mod">
          <ac:chgData name="Ozkan, Aysegul" userId="7c985272-8c7d-4842-be3d-136a02e939f2" providerId="ADAL" clId="{16C21D12-978C-4D74-A87F-1570AF364B28}" dt="2023-11-13T11:29:02.494" v="42" actId="20577"/>
          <ac:spMkLst>
            <pc:docMk/>
            <pc:sldMk cId="4035381487" sldId="296"/>
            <ac:spMk id="2" creationId="{DBEDC5F4-BF71-424C-9D4E-B520E8669B33}"/>
          </ac:spMkLst>
        </pc:spChg>
      </pc:sldChg>
      <pc:sldChg chg="addSp delSp modSp">
        <pc:chgData name="Ozkan, Aysegul" userId="7c985272-8c7d-4842-be3d-136a02e939f2" providerId="ADAL" clId="{16C21D12-978C-4D74-A87F-1570AF364B28}" dt="2023-11-13T11:47:38.893" v="101" actId="1076"/>
        <pc:sldMkLst>
          <pc:docMk/>
          <pc:sldMk cId="3565224744" sldId="297"/>
        </pc:sldMkLst>
        <pc:spChg chg="del mod">
          <ac:chgData name="Ozkan, Aysegul" userId="7c985272-8c7d-4842-be3d-136a02e939f2" providerId="ADAL" clId="{16C21D12-978C-4D74-A87F-1570AF364B28}" dt="2023-11-13T11:35:06.229" v="44" actId="478"/>
          <ac:spMkLst>
            <pc:docMk/>
            <pc:sldMk cId="3565224744" sldId="297"/>
            <ac:spMk id="2" creationId="{DBEDC5F4-BF71-424C-9D4E-B520E8669B33}"/>
          </ac:spMkLst>
        </pc:spChg>
        <pc:spChg chg="add del mod">
          <ac:chgData name="Ozkan, Aysegul" userId="7c985272-8c7d-4842-be3d-136a02e939f2" providerId="ADAL" clId="{16C21D12-978C-4D74-A87F-1570AF364B28}" dt="2023-11-13T11:36:29.698" v="59" actId="478"/>
          <ac:spMkLst>
            <pc:docMk/>
            <pc:sldMk cId="3565224744" sldId="297"/>
            <ac:spMk id="3" creationId="{0456E14F-0E7E-4B02-A454-566A5417AFBD}"/>
          </ac:spMkLst>
        </pc:spChg>
        <pc:spChg chg="add mod">
          <ac:chgData name="Ozkan, Aysegul" userId="7c985272-8c7d-4842-be3d-136a02e939f2" providerId="ADAL" clId="{16C21D12-978C-4D74-A87F-1570AF364B28}" dt="2023-11-13T11:47:38.893" v="101" actId="1076"/>
          <ac:spMkLst>
            <pc:docMk/>
            <pc:sldMk cId="3565224744" sldId="297"/>
            <ac:spMk id="4" creationId="{CD0DA998-5440-4C66-A48F-F9639E1CD3CF}"/>
          </ac:spMkLst>
        </pc:spChg>
      </pc:sldChg>
    </pc:docChg>
  </pc:docChgLst>
</pc:chgInfo>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86000" y="1646133"/>
            <a:ext cx="13716000" cy="3501813"/>
          </a:xfrm>
        </p:spPr>
        <p:txBody>
          <a:bodyPr anchor="b"/>
          <a:lstStyle>
            <a:lvl1pPr algn="ctr">
              <a:defRPr sz="8800"/>
            </a:lvl1pPr>
          </a:lstStyle>
          <a:p>
            <a:r>
              <a:rPr lang="en-US"/>
              <a:t>Click to edit Master title style</a:t>
            </a:r>
            <a:endParaRPr lang="en-US" dirty="0"/>
          </a:p>
        </p:txBody>
      </p:sp>
      <p:sp>
        <p:nvSpPr>
          <p:cNvPr id="3" name="Subtitle 2"/>
          <p:cNvSpPr>
            <a:spLocks noGrp="1"/>
          </p:cNvSpPr>
          <p:nvPr>
            <p:ph type="subTitle" idx="1"/>
          </p:nvPr>
        </p:nvSpPr>
        <p:spPr>
          <a:xfrm>
            <a:off x="2286000" y="5282989"/>
            <a:ext cx="13716000" cy="2428451"/>
          </a:xfrm>
        </p:spPr>
        <p:txBody>
          <a:bodyPr/>
          <a:lstStyle>
            <a:lvl1pPr marL="0" indent="0" algn="ctr">
              <a:buNone/>
              <a:defRPr sz="3520"/>
            </a:lvl1pPr>
            <a:lvl2pPr marL="670575" indent="0" algn="ctr">
              <a:buNone/>
              <a:defRPr sz="2933"/>
            </a:lvl2pPr>
            <a:lvl3pPr marL="1341150" indent="0" algn="ctr">
              <a:buNone/>
              <a:defRPr sz="2640"/>
            </a:lvl3pPr>
            <a:lvl4pPr marL="2011726" indent="0" algn="ctr">
              <a:buNone/>
              <a:defRPr sz="2347"/>
            </a:lvl4pPr>
            <a:lvl5pPr marL="2682301" indent="0" algn="ctr">
              <a:buNone/>
              <a:defRPr sz="2347"/>
            </a:lvl5pPr>
            <a:lvl6pPr marL="3352876" indent="0" algn="ctr">
              <a:buNone/>
              <a:defRPr sz="2347"/>
            </a:lvl6pPr>
            <a:lvl7pPr marL="4023451" indent="0" algn="ctr">
              <a:buNone/>
              <a:defRPr sz="2347"/>
            </a:lvl7pPr>
            <a:lvl8pPr marL="4694027" indent="0" algn="ctr">
              <a:buNone/>
              <a:defRPr sz="2347"/>
            </a:lvl8pPr>
            <a:lvl9pPr marL="5364602" indent="0" algn="ctr">
              <a:buNone/>
              <a:defRPr sz="234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13/11/2023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766763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13/11/2023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79678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535517"/>
            <a:ext cx="3943350"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535517"/>
            <a:ext cx="11601450" cy="85240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13/11/2023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543424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13/11/2023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179207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5" y="2507617"/>
            <a:ext cx="15773400" cy="4184014"/>
          </a:xfrm>
        </p:spPr>
        <p:txBody>
          <a:bodyPr anchor="b"/>
          <a:lstStyle>
            <a:lvl1pPr>
              <a:defRPr sz="8800"/>
            </a:lvl1pPr>
          </a:lstStyle>
          <a:p>
            <a:r>
              <a:rPr lang="en-US"/>
              <a:t>Click to edit Master title style</a:t>
            </a:r>
            <a:endParaRPr lang="en-US" dirty="0"/>
          </a:p>
        </p:txBody>
      </p:sp>
      <p:sp>
        <p:nvSpPr>
          <p:cNvPr id="3" name="Text Placeholder 2"/>
          <p:cNvSpPr>
            <a:spLocks noGrp="1"/>
          </p:cNvSpPr>
          <p:nvPr>
            <p:ph type="body" idx="1"/>
          </p:nvPr>
        </p:nvSpPr>
        <p:spPr>
          <a:xfrm>
            <a:off x="1247775" y="6731213"/>
            <a:ext cx="15773400" cy="2200274"/>
          </a:xfrm>
        </p:spPr>
        <p:txBody>
          <a:bodyPr/>
          <a:lstStyle>
            <a:lvl1pPr marL="0" indent="0">
              <a:buNone/>
              <a:defRPr sz="3520">
                <a:solidFill>
                  <a:schemeClr val="tx1">
                    <a:tint val="75000"/>
                  </a:schemeClr>
                </a:solidFill>
              </a:defRPr>
            </a:lvl1pPr>
            <a:lvl2pPr marL="670575" indent="0">
              <a:buNone/>
              <a:defRPr sz="2933">
                <a:solidFill>
                  <a:schemeClr val="tx1">
                    <a:tint val="75000"/>
                  </a:schemeClr>
                </a:solidFill>
              </a:defRPr>
            </a:lvl2pPr>
            <a:lvl3pPr marL="1341150" indent="0">
              <a:buNone/>
              <a:defRPr sz="2640">
                <a:solidFill>
                  <a:schemeClr val="tx1">
                    <a:tint val="75000"/>
                  </a:schemeClr>
                </a:solidFill>
              </a:defRPr>
            </a:lvl3pPr>
            <a:lvl4pPr marL="2011726" indent="0">
              <a:buNone/>
              <a:defRPr sz="2347">
                <a:solidFill>
                  <a:schemeClr val="tx1">
                    <a:tint val="75000"/>
                  </a:schemeClr>
                </a:solidFill>
              </a:defRPr>
            </a:lvl4pPr>
            <a:lvl5pPr marL="2682301" indent="0">
              <a:buNone/>
              <a:defRPr sz="2347">
                <a:solidFill>
                  <a:schemeClr val="tx1">
                    <a:tint val="75000"/>
                  </a:schemeClr>
                </a:solidFill>
              </a:defRPr>
            </a:lvl5pPr>
            <a:lvl6pPr marL="3352876" indent="0">
              <a:buNone/>
              <a:defRPr sz="2347">
                <a:solidFill>
                  <a:schemeClr val="tx1">
                    <a:tint val="75000"/>
                  </a:schemeClr>
                </a:solidFill>
              </a:defRPr>
            </a:lvl6pPr>
            <a:lvl7pPr marL="4023451" indent="0">
              <a:buNone/>
              <a:defRPr sz="2347">
                <a:solidFill>
                  <a:schemeClr val="tx1">
                    <a:tint val="75000"/>
                  </a:schemeClr>
                </a:solidFill>
              </a:defRPr>
            </a:lvl7pPr>
            <a:lvl8pPr marL="4694027" indent="0">
              <a:buNone/>
              <a:defRPr sz="2347">
                <a:solidFill>
                  <a:schemeClr val="tx1">
                    <a:tint val="75000"/>
                  </a:schemeClr>
                </a:solidFill>
              </a:defRPr>
            </a:lvl8pPr>
            <a:lvl9pPr marL="5364602" indent="0">
              <a:buNone/>
              <a:defRPr sz="234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13/11/2023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60185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677584"/>
            <a:ext cx="777240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258300" y="2677584"/>
            <a:ext cx="777240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13/11/2023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7651997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9682" y="535517"/>
            <a:ext cx="15773400"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9683" y="2465706"/>
            <a:ext cx="7736681" cy="1208404"/>
          </a:xfrm>
        </p:spPr>
        <p:txBody>
          <a:bodyPr anchor="b"/>
          <a:lstStyle>
            <a:lvl1pPr marL="0" indent="0">
              <a:buNone/>
              <a:defRPr sz="3520" b="1"/>
            </a:lvl1pPr>
            <a:lvl2pPr marL="670575" indent="0">
              <a:buNone/>
              <a:defRPr sz="2933" b="1"/>
            </a:lvl2pPr>
            <a:lvl3pPr marL="1341150" indent="0">
              <a:buNone/>
              <a:defRPr sz="2640" b="1"/>
            </a:lvl3pPr>
            <a:lvl4pPr marL="2011726" indent="0">
              <a:buNone/>
              <a:defRPr sz="2347" b="1"/>
            </a:lvl4pPr>
            <a:lvl5pPr marL="2682301" indent="0">
              <a:buNone/>
              <a:defRPr sz="2347" b="1"/>
            </a:lvl5pPr>
            <a:lvl6pPr marL="3352876" indent="0">
              <a:buNone/>
              <a:defRPr sz="2347" b="1"/>
            </a:lvl6pPr>
            <a:lvl7pPr marL="4023451" indent="0">
              <a:buNone/>
              <a:defRPr sz="2347" b="1"/>
            </a:lvl7pPr>
            <a:lvl8pPr marL="4694027" indent="0">
              <a:buNone/>
              <a:defRPr sz="2347" b="1"/>
            </a:lvl8pPr>
            <a:lvl9pPr marL="5364602" indent="0">
              <a:buNone/>
              <a:defRPr sz="2347" b="1"/>
            </a:lvl9pPr>
          </a:lstStyle>
          <a:p>
            <a:pPr lvl="0"/>
            <a:r>
              <a:rPr lang="en-US"/>
              <a:t>Click to edit Master text styles</a:t>
            </a:r>
          </a:p>
        </p:txBody>
      </p:sp>
      <p:sp>
        <p:nvSpPr>
          <p:cNvPr id="4" name="Content Placeholder 3"/>
          <p:cNvSpPr>
            <a:spLocks noGrp="1"/>
          </p:cNvSpPr>
          <p:nvPr>
            <p:ph sz="half" idx="2"/>
          </p:nvPr>
        </p:nvSpPr>
        <p:spPr>
          <a:xfrm>
            <a:off x="1259683" y="3674110"/>
            <a:ext cx="7736681"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258300" y="2465706"/>
            <a:ext cx="7774782" cy="1208404"/>
          </a:xfrm>
        </p:spPr>
        <p:txBody>
          <a:bodyPr anchor="b"/>
          <a:lstStyle>
            <a:lvl1pPr marL="0" indent="0">
              <a:buNone/>
              <a:defRPr sz="3520" b="1"/>
            </a:lvl1pPr>
            <a:lvl2pPr marL="670575" indent="0">
              <a:buNone/>
              <a:defRPr sz="2933" b="1"/>
            </a:lvl2pPr>
            <a:lvl3pPr marL="1341150" indent="0">
              <a:buNone/>
              <a:defRPr sz="2640" b="1"/>
            </a:lvl3pPr>
            <a:lvl4pPr marL="2011726" indent="0">
              <a:buNone/>
              <a:defRPr sz="2347" b="1"/>
            </a:lvl4pPr>
            <a:lvl5pPr marL="2682301" indent="0">
              <a:buNone/>
              <a:defRPr sz="2347" b="1"/>
            </a:lvl5pPr>
            <a:lvl6pPr marL="3352876" indent="0">
              <a:buNone/>
              <a:defRPr sz="2347" b="1"/>
            </a:lvl6pPr>
            <a:lvl7pPr marL="4023451" indent="0">
              <a:buNone/>
              <a:defRPr sz="2347" b="1"/>
            </a:lvl7pPr>
            <a:lvl8pPr marL="4694027" indent="0">
              <a:buNone/>
              <a:defRPr sz="2347" b="1"/>
            </a:lvl8pPr>
            <a:lvl9pPr marL="5364602" indent="0">
              <a:buNone/>
              <a:defRPr sz="2347" b="1"/>
            </a:lvl9pPr>
          </a:lstStyle>
          <a:p>
            <a:pPr lvl="0"/>
            <a:r>
              <a:rPr lang="en-US"/>
              <a:t>Click to edit Master text styles</a:t>
            </a:r>
          </a:p>
        </p:txBody>
      </p:sp>
      <p:sp>
        <p:nvSpPr>
          <p:cNvPr id="6" name="Content Placeholder 5"/>
          <p:cNvSpPr>
            <a:spLocks noGrp="1"/>
          </p:cNvSpPr>
          <p:nvPr>
            <p:ph sz="quarter" idx="4"/>
          </p:nvPr>
        </p:nvSpPr>
        <p:spPr>
          <a:xfrm>
            <a:off x="9258300" y="3674110"/>
            <a:ext cx="7774782"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13/11/2023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6596898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13/11/2023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5511519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13/11/2023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517341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70560"/>
            <a:ext cx="5898356" cy="2346960"/>
          </a:xfrm>
        </p:spPr>
        <p:txBody>
          <a:bodyPr anchor="b"/>
          <a:lstStyle>
            <a:lvl1pPr>
              <a:defRPr sz="4693"/>
            </a:lvl1pPr>
          </a:lstStyle>
          <a:p>
            <a:r>
              <a:rPr lang="en-US"/>
              <a:t>Click to edit Master title style</a:t>
            </a:r>
            <a:endParaRPr lang="en-US" dirty="0"/>
          </a:p>
        </p:txBody>
      </p:sp>
      <p:sp>
        <p:nvSpPr>
          <p:cNvPr id="3" name="Content Placeholder 2"/>
          <p:cNvSpPr>
            <a:spLocks noGrp="1"/>
          </p:cNvSpPr>
          <p:nvPr>
            <p:ph idx="1"/>
          </p:nvPr>
        </p:nvSpPr>
        <p:spPr>
          <a:xfrm>
            <a:off x="7774782" y="1448224"/>
            <a:ext cx="9258300" cy="7147983"/>
          </a:xfrm>
        </p:spPr>
        <p:txBody>
          <a:bodyPr/>
          <a:lstStyle>
            <a:lvl1pPr>
              <a:defRPr sz="4693"/>
            </a:lvl1pPr>
            <a:lvl2pPr>
              <a:defRPr sz="4107"/>
            </a:lvl2pPr>
            <a:lvl3pPr>
              <a:defRPr sz="3520"/>
            </a:lvl3pPr>
            <a:lvl4pPr>
              <a:defRPr sz="2933"/>
            </a:lvl4pPr>
            <a:lvl5pPr>
              <a:defRPr sz="2933"/>
            </a:lvl5pPr>
            <a:lvl6pPr>
              <a:defRPr sz="2933"/>
            </a:lvl6pPr>
            <a:lvl7pPr>
              <a:defRPr sz="2933"/>
            </a:lvl7pPr>
            <a:lvl8pPr>
              <a:defRPr sz="2933"/>
            </a:lvl8pPr>
            <a:lvl9pPr>
              <a:defRPr sz="29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59683" y="3017520"/>
            <a:ext cx="5898356" cy="5590329"/>
          </a:xfrm>
        </p:spPr>
        <p:txBody>
          <a:bodyPr/>
          <a:lstStyle>
            <a:lvl1pPr marL="0" indent="0">
              <a:buNone/>
              <a:defRPr sz="2347"/>
            </a:lvl1pPr>
            <a:lvl2pPr marL="670575" indent="0">
              <a:buNone/>
              <a:defRPr sz="2053"/>
            </a:lvl2pPr>
            <a:lvl3pPr marL="1341150" indent="0">
              <a:buNone/>
              <a:defRPr sz="1760"/>
            </a:lvl3pPr>
            <a:lvl4pPr marL="2011726" indent="0">
              <a:buNone/>
              <a:defRPr sz="1467"/>
            </a:lvl4pPr>
            <a:lvl5pPr marL="2682301" indent="0">
              <a:buNone/>
              <a:defRPr sz="1467"/>
            </a:lvl5pPr>
            <a:lvl6pPr marL="3352876" indent="0">
              <a:buNone/>
              <a:defRPr sz="1467"/>
            </a:lvl6pPr>
            <a:lvl7pPr marL="4023451" indent="0">
              <a:buNone/>
              <a:defRPr sz="1467"/>
            </a:lvl7pPr>
            <a:lvl8pPr marL="4694027" indent="0">
              <a:buNone/>
              <a:defRPr sz="1467"/>
            </a:lvl8pPr>
            <a:lvl9pPr marL="5364602" indent="0">
              <a:buNone/>
              <a:defRPr sz="1467"/>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13/11/2023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26751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9683" y="670560"/>
            <a:ext cx="5898356" cy="2346960"/>
          </a:xfrm>
        </p:spPr>
        <p:txBody>
          <a:bodyPr anchor="b"/>
          <a:lstStyle>
            <a:lvl1pPr>
              <a:defRPr sz="4693"/>
            </a:lvl1pPr>
          </a:lstStyle>
          <a:p>
            <a:r>
              <a:rPr lang="en-US"/>
              <a:t>Click to edit Master title style</a:t>
            </a:r>
            <a:endParaRPr lang="en-US" dirty="0"/>
          </a:p>
        </p:txBody>
      </p:sp>
      <p:sp>
        <p:nvSpPr>
          <p:cNvPr id="3" name="Picture Placeholder 2"/>
          <p:cNvSpPr>
            <a:spLocks noGrp="1" noChangeAspect="1"/>
          </p:cNvSpPr>
          <p:nvPr>
            <p:ph type="pic" idx="1"/>
          </p:nvPr>
        </p:nvSpPr>
        <p:spPr>
          <a:xfrm>
            <a:off x="7774782" y="1448224"/>
            <a:ext cx="9258300" cy="7147983"/>
          </a:xfrm>
        </p:spPr>
        <p:txBody>
          <a:bodyPr anchor="t"/>
          <a:lstStyle>
            <a:lvl1pPr marL="0" indent="0">
              <a:buNone/>
              <a:defRPr sz="4693"/>
            </a:lvl1pPr>
            <a:lvl2pPr marL="670575" indent="0">
              <a:buNone/>
              <a:defRPr sz="4107"/>
            </a:lvl2pPr>
            <a:lvl3pPr marL="1341150" indent="0">
              <a:buNone/>
              <a:defRPr sz="3520"/>
            </a:lvl3pPr>
            <a:lvl4pPr marL="2011726" indent="0">
              <a:buNone/>
              <a:defRPr sz="2933"/>
            </a:lvl4pPr>
            <a:lvl5pPr marL="2682301" indent="0">
              <a:buNone/>
              <a:defRPr sz="2933"/>
            </a:lvl5pPr>
            <a:lvl6pPr marL="3352876" indent="0">
              <a:buNone/>
              <a:defRPr sz="2933"/>
            </a:lvl6pPr>
            <a:lvl7pPr marL="4023451" indent="0">
              <a:buNone/>
              <a:defRPr sz="2933"/>
            </a:lvl7pPr>
            <a:lvl8pPr marL="4694027" indent="0">
              <a:buNone/>
              <a:defRPr sz="2933"/>
            </a:lvl8pPr>
            <a:lvl9pPr marL="5364602" indent="0">
              <a:buNone/>
              <a:defRPr sz="2933"/>
            </a:lvl9pPr>
          </a:lstStyle>
          <a:p>
            <a:r>
              <a:rPr lang="en-US"/>
              <a:t>Click icon to add picture</a:t>
            </a:r>
            <a:endParaRPr lang="en-US" dirty="0"/>
          </a:p>
        </p:txBody>
      </p:sp>
      <p:sp>
        <p:nvSpPr>
          <p:cNvPr id="4" name="Text Placeholder 3"/>
          <p:cNvSpPr>
            <a:spLocks noGrp="1"/>
          </p:cNvSpPr>
          <p:nvPr>
            <p:ph type="body" sz="half" idx="2"/>
          </p:nvPr>
        </p:nvSpPr>
        <p:spPr>
          <a:xfrm>
            <a:off x="1259683" y="3017520"/>
            <a:ext cx="5898356" cy="5590329"/>
          </a:xfrm>
        </p:spPr>
        <p:txBody>
          <a:bodyPr/>
          <a:lstStyle>
            <a:lvl1pPr marL="0" indent="0">
              <a:buNone/>
              <a:defRPr sz="2347"/>
            </a:lvl1pPr>
            <a:lvl2pPr marL="670575" indent="0">
              <a:buNone/>
              <a:defRPr sz="2053"/>
            </a:lvl2pPr>
            <a:lvl3pPr marL="1341150" indent="0">
              <a:buNone/>
              <a:defRPr sz="1760"/>
            </a:lvl3pPr>
            <a:lvl4pPr marL="2011726" indent="0">
              <a:buNone/>
              <a:defRPr sz="1467"/>
            </a:lvl4pPr>
            <a:lvl5pPr marL="2682301" indent="0">
              <a:buNone/>
              <a:defRPr sz="1467"/>
            </a:lvl5pPr>
            <a:lvl6pPr marL="3352876" indent="0">
              <a:buNone/>
              <a:defRPr sz="1467"/>
            </a:lvl6pPr>
            <a:lvl7pPr marL="4023451" indent="0">
              <a:buNone/>
              <a:defRPr sz="1467"/>
            </a:lvl7pPr>
            <a:lvl8pPr marL="4694027" indent="0">
              <a:buNone/>
              <a:defRPr sz="1467"/>
            </a:lvl8pPr>
            <a:lvl9pPr marL="5364602" indent="0">
              <a:buNone/>
              <a:defRPr sz="1467"/>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13/11/2023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5779349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35517"/>
            <a:ext cx="15773400"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57300" y="2677584"/>
            <a:ext cx="15773400"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7300" y="9322647"/>
            <a:ext cx="4114800" cy="535517"/>
          </a:xfrm>
          <a:prstGeom prst="rect">
            <a:avLst/>
          </a:prstGeom>
        </p:spPr>
        <p:txBody>
          <a:bodyPr vert="horz" lIns="91440" tIns="45720" rIns="91440" bIns="45720" rtlCol="0" anchor="ctr"/>
          <a:lstStyle>
            <a:lvl1pPr algn="l">
              <a:defRPr sz="1760">
                <a:solidFill>
                  <a:schemeClr val="tx1">
                    <a:tint val="75000"/>
                  </a:schemeClr>
                </a:solidFill>
              </a:defRPr>
            </a:lvl1pPr>
          </a:lstStyle>
          <a:p>
            <a:fld id="{B16436C1-0D94-439B-A5F9-6BF9F1C79695}" type="datetimeFigureOut">
              <a:rPr lang="en-GB" smtClean="0"/>
              <a:t>13/11/2023</a:t>
            </a:fld>
            <a:endParaRPr lang="en-GB"/>
          </a:p>
        </p:txBody>
      </p:sp>
      <p:sp>
        <p:nvSpPr>
          <p:cNvPr id="5" name="Footer Placeholder 4"/>
          <p:cNvSpPr>
            <a:spLocks noGrp="1"/>
          </p:cNvSpPr>
          <p:nvPr>
            <p:ph type="ftr" sz="quarter" idx="3"/>
          </p:nvPr>
        </p:nvSpPr>
        <p:spPr>
          <a:xfrm>
            <a:off x="6057900" y="9322647"/>
            <a:ext cx="6172200" cy="535517"/>
          </a:xfrm>
          <a:prstGeom prst="rect">
            <a:avLst/>
          </a:prstGeom>
        </p:spPr>
        <p:txBody>
          <a:bodyPr vert="horz" lIns="91440" tIns="45720" rIns="91440" bIns="45720" rtlCol="0" anchor="ctr"/>
          <a:lstStyle>
            <a:lvl1pPr algn="ctr">
              <a:defRPr sz="176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2915900" y="9322647"/>
            <a:ext cx="4114800" cy="535517"/>
          </a:xfrm>
          <a:prstGeom prst="rect">
            <a:avLst/>
          </a:prstGeom>
        </p:spPr>
        <p:txBody>
          <a:bodyPr vert="horz" lIns="91440" tIns="45720" rIns="91440" bIns="45720" rtlCol="0" anchor="ctr"/>
          <a:lstStyle>
            <a:lvl1pPr algn="r">
              <a:defRPr sz="176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36658090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341150" rtl="0" eaLnBrk="1" latinLnBrk="0" hangingPunct="1">
        <a:lnSpc>
          <a:spcPct val="90000"/>
        </a:lnSpc>
        <a:spcBef>
          <a:spcPct val="0"/>
        </a:spcBef>
        <a:buNone/>
        <a:defRPr sz="6453" kern="1200">
          <a:solidFill>
            <a:schemeClr val="tx1"/>
          </a:solidFill>
          <a:latin typeface="+mj-lt"/>
          <a:ea typeface="+mj-ea"/>
          <a:cs typeface="+mj-cs"/>
        </a:defRPr>
      </a:lvl1pPr>
    </p:titleStyle>
    <p:bodyStyle>
      <a:lvl1pPr marL="335288" indent="-335288" algn="l" defTabSz="1341150" rtl="0" eaLnBrk="1" latinLnBrk="0" hangingPunct="1">
        <a:lnSpc>
          <a:spcPct val="90000"/>
        </a:lnSpc>
        <a:spcBef>
          <a:spcPts val="1467"/>
        </a:spcBef>
        <a:buFont typeface="Arial" panose="020B0604020202020204" pitchFamily="34" charset="0"/>
        <a:buChar char="•"/>
        <a:defRPr sz="4107" kern="1200">
          <a:solidFill>
            <a:schemeClr val="tx1"/>
          </a:solidFill>
          <a:latin typeface="+mn-lt"/>
          <a:ea typeface="+mn-ea"/>
          <a:cs typeface="+mn-cs"/>
        </a:defRPr>
      </a:lvl1pPr>
      <a:lvl2pPr marL="1005863" indent="-335288" algn="l" defTabSz="1341150" rtl="0" eaLnBrk="1" latinLnBrk="0" hangingPunct="1">
        <a:lnSpc>
          <a:spcPct val="90000"/>
        </a:lnSpc>
        <a:spcBef>
          <a:spcPts val="733"/>
        </a:spcBef>
        <a:buFont typeface="Arial" panose="020B0604020202020204" pitchFamily="34" charset="0"/>
        <a:buChar char="•"/>
        <a:defRPr sz="3520" kern="1200">
          <a:solidFill>
            <a:schemeClr val="tx1"/>
          </a:solidFill>
          <a:latin typeface="+mn-lt"/>
          <a:ea typeface="+mn-ea"/>
          <a:cs typeface="+mn-cs"/>
        </a:defRPr>
      </a:lvl2pPr>
      <a:lvl3pPr marL="1676438" indent="-335288" algn="l" defTabSz="1341150" rtl="0" eaLnBrk="1" latinLnBrk="0" hangingPunct="1">
        <a:lnSpc>
          <a:spcPct val="90000"/>
        </a:lnSpc>
        <a:spcBef>
          <a:spcPts val="733"/>
        </a:spcBef>
        <a:buFont typeface="Arial" panose="020B0604020202020204" pitchFamily="34" charset="0"/>
        <a:buChar char="•"/>
        <a:defRPr sz="2933" kern="1200">
          <a:solidFill>
            <a:schemeClr val="tx1"/>
          </a:solidFill>
          <a:latin typeface="+mn-lt"/>
          <a:ea typeface="+mn-ea"/>
          <a:cs typeface="+mn-cs"/>
        </a:defRPr>
      </a:lvl3pPr>
      <a:lvl4pPr marL="2347013"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4pPr>
      <a:lvl5pPr marL="3017589"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5pPr>
      <a:lvl6pPr marL="3688164"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6pPr>
      <a:lvl7pPr marL="4358739"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7pPr>
      <a:lvl8pPr marL="5029314"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8pPr>
      <a:lvl9pPr marL="5699890"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9pPr>
    </p:bodyStyle>
    <p:otherStyle>
      <a:defPPr>
        <a:defRPr lang="en-US"/>
      </a:defPPr>
      <a:lvl1pPr marL="0" algn="l" defTabSz="1341150" rtl="0" eaLnBrk="1" latinLnBrk="0" hangingPunct="1">
        <a:defRPr sz="2640" kern="1200">
          <a:solidFill>
            <a:schemeClr val="tx1"/>
          </a:solidFill>
          <a:latin typeface="+mn-lt"/>
          <a:ea typeface="+mn-ea"/>
          <a:cs typeface="+mn-cs"/>
        </a:defRPr>
      </a:lvl1pPr>
      <a:lvl2pPr marL="670575" algn="l" defTabSz="1341150" rtl="0" eaLnBrk="1" latinLnBrk="0" hangingPunct="1">
        <a:defRPr sz="2640" kern="1200">
          <a:solidFill>
            <a:schemeClr val="tx1"/>
          </a:solidFill>
          <a:latin typeface="+mn-lt"/>
          <a:ea typeface="+mn-ea"/>
          <a:cs typeface="+mn-cs"/>
        </a:defRPr>
      </a:lvl2pPr>
      <a:lvl3pPr marL="1341150" algn="l" defTabSz="1341150" rtl="0" eaLnBrk="1" latinLnBrk="0" hangingPunct="1">
        <a:defRPr sz="2640" kern="1200">
          <a:solidFill>
            <a:schemeClr val="tx1"/>
          </a:solidFill>
          <a:latin typeface="+mn-lt"/>
          <a:ea typeface="+mn-ea"/>
          <a:cs typeface="+mn-cs"/>
        </a:defRPr>
      </a:lvl3pPr>
      <a:lvl4pPr marL="2011726" algn="l" defTabSz="1341150" rtl="0" eaLnBrk="1" latinLnBrk="0" hangingPunct="1">
        <a:defRPr sz="2640" kern="1200">
          <a:solidFill>
            <a:schemeClr val="tx1"/>
          </a:solidFill>
          <a:latin typeface="+mn-lt"/>
          <a:ea typeface="+mn-ea"/>
          <a:cs typeface="+mn-cs"/>
        </a:defRPr>
      </a:lvl4pPr>
      <a:lvl5pPr marL="2682301" algn="l" defTabSz="1341150" rtl="0" eaLnBrk="1" latinLnBrk="0" hangingPunct="1">
        <a:defRPr sz="2640" kern="1200">
          <a:solidFill>
            <a:schemeClr val="tx1"/>
          </a:solidFill>
          <a:latin typeface="+mn-lt"/>
          <a:ea typeface="+mn-ea"/>
          <a:cs typeface="+mn-cs"/>
        </a:defRPr>
      </a:lvl5pPr>
      <a:lvl6pPr marL="3352876" algn="l" defTabSz="1341150" rtl="0" eaLnBrk="1" latinLnBrk="0" hangingPunct="1">
        <a:defRPr sz="2640" kern="1200">
          <a:solidFill>
            <a:schemeClr val="tx1"/>
          </a:solidFill>
          <a:latin typeface="+mn-lt"/>
          <a:ea typeface="+mn-ea"/>
          <a:cs typeface="+mn-cs"/>
        </a:defRPr>
      </a:lvl6pPr>
      <a:lvl7pPr marL="4023451" algn="l" defTabSz="1341150" rtl="0" eaLnBrk="1" latinLnBrk="0" hangingPunct="1">
        <a:defRPr sz="2640" kern="1200">
          <a:solidFill>
            <a:schemeClr val="tx1"/>
          </a:solidFill>
          <a:latin typeface="+mn-lt"/>
          <a:ea typeface="+mn-ea"/>
          <a:cs typeface="+mn-cs"/>
        </a:defRPr>
      </a:lvl7pPr>
      <a:lvl8pPr marL="4694027" algn="l" defTabSz="1341150" rtl="0" eaLnBrk="1" latinLnBrk="0" hangingPunct="1">
        <a:defRPr sz="2640" kern="1200">
          <a:solidFill>
            <a:schemeClr val="tx1"/>
          </a:solidFill>
          <a:latin typeface="+mn-lt"/>
          <a:ea typeface="+mn-ea"/>
          <a:cs typeface="+mn-cs"/>
        </a:defRPr>
      </a:lvl8pPr>
      <a:lvl9pPr marL="5364602" algn="l" defTabSz="1341150" rtl="0" eaLnBrk="1" latinLnBrk="0" hangingPunct="1">
        <a:defRPr sz="2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312057" y="388503"/>
            <a:ext cx="15133848" cy="724365"/>
          </a:xfrm>
          <a:prstGeom prst="rect">
            <a:avLst/>
          </a:prstGeom>
          <a:noFill/>
        </p:spPr>
        <p:txBody>
          <a:bodyPr wrap="square" rtlCol="0">
            <a:spAutoFit/>
          </a:bodyPr>
          <a:lstStyle/>
          <a:p>
            <a:pPr marL="0" marR="0" lvl="0" indent="0" algn="ctr" defTabSz="1341150" rtl="0" eaLnBrk="1" fontAlgn="auto" latinLnBrk="0" hangingPunct="1">
              <a:lnSpc>
                <a:spcPct val="100000"/>
              </a:lnSpc>
              <a:spcBef>
                <a:spcPts val="0"/>
              </a:spcBef>
              <a:spcAft>
                <a:spcPts val="0"/>
              </a:spcAft>
              <a:buClrTx/>
              <a:buSzTx/>
              <a:buFontTx/>
              <a:buNone/>
              <a:tabLst/>
              <a:defRPr/>
            </a:pPr>
            <a:r>
              <a:rPr kumimoji="0" lang="en-GB" sz="4107" b="0" i="0" u="none" strike="noStrike" kern="1200" cap="none" spc="0" normalizeH="0" baseline="0" noProof="0" dirty="0">
                <a:ln>
                  <a:noFill/>
                </a:ln>
                <a:solidFill>
                  <a:prstClr val="black"/>
                </a:solidFill>
                <a:effectLst/>
                <a:uLnTx/>
                <a:uFillTx/>
                <a:latin typeface="Calibri" panose="020F0502020204030204"/>
                <a:ea typeface="+mn-ea"/>
                <a:cs typeface="+mn-cs"/>
              </a:rPr>
              <a:t>Welcome to our online experiment!</a:t>
            </a:r>
          </a:p>
        </p:txBody>
      </p:sp>
      <p:pic>
        <p:nvPicPr>
          <p:cNvPr id="4" name="Picture 3">
            <a:extLst>
              <a:ext uri="{FF2B5EF4-FFF2-40B4-BE49-F238E27FC236}">
                <a16:creationId xmlns:a16="http://schemas.microsoft.com/office/drawing/2014/main" id="{4429877A-3A4B-4272-9682-32469363F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0812" y="1608283"/>
            <a:ext cx="5216338" cy="8061614"/>
          </a:xfrm>
          <a:prstGeom prst="rect">
            <a:avLst/>
          </a:prstGeom>
        </p:spPr>
      </p:pic>
    </p:spTree>
    <p:extLst>
      <p:ext uri="{BB962C8B-B14F-4D97-AF65-F5344CB8AC3E}">
        <p14:creationId xmlns:p14="http://schemas.microsoft.com/office/powerpoint/2010/main" val="3895652933"/>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7D33F1-E2D0-4B55-8597-CE6629B9A91B}"/>
              </a:ext>
            </a:extLst>
          </p:cNvPr>
          <p:cNvSpPr txBox="1"/>
          <p:nvPr/>
        </p:nvSpPr>
        <p:spPr>
          <a:xfrm>
            <a:off x="937850" y="1282532"/>
            <a:ext cx="16961968" cy="7649145"/>
          </a:xfrm>
          <a:prstGeom prst="rect">
            <a:avLst/>
          </a:prstGeom>
          <a:noFill/>
        </p:spPr>
        <p:txBody>
          <a:bodyPr wrap="square" rtlCol="0">
            <a:spAutoFit/>
          </a:bodyPr>
          <a:lstStyle/>
          <a:p>
            <a:pPr algn="just"/>
            <a:endParaRPr lang="en-GB" sz="4107" dirty="0"/>
          </a:p>
          <a:p>
            <a:pPr algn="ctr"/>
            <a:r>
              <a:rPr lang="en-GB" sz="4107" dirty="0"/>
              <a:t>Before you start, you will go through a demo section to prepare you for the main experiment.</a:t>
            </a:r>
          </a:p>
          <a:p>
            <a:pPr algn="ctr"/>
            <a:endParaRPr lang="en-GB" sz="4107" dirty="0"/>
          </a:p>
          <a:p>
            <a:pPr algn="ctr"/>
            <a:r>
              <a:rPr lang="en-GB" sz="4107" dirty="0"/>
              <a:t>Demo section is starting soon.  </a:t>
            </a:r>
          </a:p>
          <a:p>
            <a:pPr algn="ctr"/>
            <a:r>
              <a:rPr lang="en-GB" sz="4107" dirty="0"/>
              <a:t>You will respond by pressing the letters 'f' and 'j' only.  </a:t>
            </a:r>
          </a:p>
          <a:p>
            <a:pPr algn="ctr"/>
            <a:r>
              <a:rPr lang="en-GB" sz="4107" dirty="0"/>
              <a:t> </a:t>
            </a:r>
          </a:p>
          <a:p>
            <a:pPr algn="ctr"/>
            <a:r>
              <a:rPr lang="en-GB" sz="4107" dirty="0"/>
              <a:t>Now place your left index finger on the 'f' key and </a:t>
            </a:r>
          </a:p>
          <a:p>
            <a:pPr algn="ctr"/>
            <a:r>
              <a:rPr lang="en-GB" sz="4107" dirty="0"/>
              <a:t>your right index finger on the 'j' key.   </a:t>
            </a:r>
          </a:p>
          <a:p>
            <a:pPr algn="ctr"/>
            <a:endParaRPr lang="en-GB" sz="4107" dirty="0"/>
          </a:p>
          <a:p>
            <a:pPr algn="ctr"/>
            <a:r>
              <a:rPr lang="en-GB" sz="4107" dirty="0"/>
              <a:t>Press 'f' or 'j' to continue</a:t>
            </a:r>
          </a:p>
          <a:p>
            <a:pPr algn="just"/>
            <a:endParaRPr lang="en-GB" sz="3928" dirty="0"/>
          </a:p>
        </p:txBody>
      </p:sp>
    </p:spTree>
    <p:extLst>
      <p:ext uri="{BB962C8B-B14F-4D97-AF65-F5344CB8AC3E}">
        <p14:creationId xmlns:p14="http://schemas.microsoft.com/office/powerpoint/2010/main" val="1335961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93D28-DAAF-4AB4-A218-8FB88B611509}"/>
              </a:ext>
            </a:extLst>
          </p:cNvPr>
          <p:cNvSpPr txBox="1"/>
          <p:nvPr/>
        </p:nvSpPr>
        <p:spPr>
          <a:xfrm>
            <a:off x="1577076" y="2568348"/>
            <a:ext cx="15133848" cy="3884525"/>
          </a:xfrm>
          <a:prstGeom prst="rect">
            <a:avLst/>
          </a:prstGeom>
          <a:noFill/>
        </p:spPr>
        <p:txBody>
          <a:bodyPr wrap="square" rtlCol="0">
            <a:spAutoFit/>
          </a:bodyPr>
          <a:lstStyle/>
          <a:p>
            <a:pPr algn="ctr"/>
            <a:r>
              <a:rPr lang="en-GB" sz="4107" dirty="0"/>
              <a:t>Thank you!</a:t>
            </a:r>
          </a:p>
          <a:p>
            <a:pPr algn="ctr"/>
            <a:endParaRPr lang="en-GB" sz="4107" dirty="0"/>
          </a:p>
          <a:p>
            <a:pPr algn="ctr"/>
            <a:r>
              <a:rPr lang="en-GB" sz="4107" dirty="0"/>
              <a:t>You have completed the demo part of the experiment.</a:t>
            </a:r>
          </a:p>
          <a:p>
            <a:pPr algn="ctr"/>
            <a:endParaRPr lang="en-GB" sz="4107" dirty="0"/>
          </a:p>
          <a:p>
            <a:pPr algn="ctr"/>
            <a:r>
              <a:rPr lang="en-GB" sz="4107" dirty="0"/>
              <a:t>Please be ready for the main part of the experiment.</a:t>
            </a:r>
          </a:p>
          <a:p>
            <a:pPr algn="ctr"/>
            <a:endParaRPr lang="en-GB" sz="4107" dirty="0"/>
          </a:p>
        </p:txBody>
      </p:sp>
    </p:spTree>
    <p:extLst>
      <p:ext uri="{BB962C8B-B14F-4D97-AF65-F5344CB8AC3E}">
        <p14:creationId xmlns:p14="http://schemas.microsoft.com/office/powerpoint/2010/main" val="511621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E8FBFD-1829-472D-8F2A-DFDD0B157C2A}"/>
              </a:ext>
            </a:extLst>
          </p:cNvPr>
          <p:cNvSpPr txBox="1"/>
          <p:nvPr/>
        </p:nvSpPr>
        <p:spPr>
          <a:xfrm>
            <a:off x="876190" y="1899034"/>
            <a:ext cx="16961968" cy="5753050"/>
          </a:xfrm>
          <a:prstGeom prst="rect">
            <a:avLst/>
          </a:prstGeom>
          <a:noFill/>
        </p:spPr>
        <p:txBody>
          <a:bodyPr wrap="square" rtlCol="0">
            <a:spAutoFit/>
          </a:bodyPr>
          <a:lstStyle/>
          <a:p>
            <a:pPr algn="just"/>
            <a:endParaRPr lang="en-GB" sz="4107" dirty="0"/>
          </a:p>
          <a:p>
            <a:pPr algn="ctr"/>
            <a:r>
              <a:rPr lang="en-GB" sz="4107" dirty="0"/>
              <a:t>Experiment is starting soon.  </a:t>
            </a:r>
          </a:p>
          <a:p>
            <a:pPr algn="ctr"/>
            <a:r>
              <a:rPr lang="en-GB" sz="4107" dirty="0"/>
              <a:t>You will respond by pressing the letters 'f' and 'j' only.  </a:t>
            </a:r>
          </a:p>
          <a:p>
            <a:pPr algn="ctr"/>
            <a:r>
              <a:rPr lang="en-GB" sz="4107" dirty="0"/>
              <a:t> </a:t>
            </a:r>
          </a:p>
          <a:p>
            <a:pPr algn="ctr"/>
            <a:r>
              <a:rPr lang="en-GB" sz="4107" dirty="0"/>
              <a:t>Now place your left index finger on the 'f' key and </a:t>
            </a:r>
          </a:p>
          <a:p>
            <a:pPr algn="ctr"/>
            <a:r>
              <a:rPr lang="en-GB" sz="4107" dirty="0"/>
              <a:t>your right index finger on the 'j' key.   </a:t>
            </a:r>
          </a:p>
          <a:p>
            <a:pPr algn="ctr"/>
            <a:endParaRPr lang="en-GB" sz="4107" dirty="0"/>
          </a:p>
          <a:p>
            <a:pPr algn="ctr"/>
            <a:r>
              <a:rPr lang="en-GB" sz="4107" dirty="0"/>
              <a:t>Press 'f' or 'j' to continue</a:t>
            </a:r>
          </a:p>
          <a:p>
            <a:pPr algn="just"/>
            <a:endParaRPr lang="en-GB" sz="3928" dirty="0"/>
          </a:p>
        </p:txBody>
      </p:sp>
    </p:spTree>
    <p:extLst>
      <p:ext uri="{BB962C8B-B14F-4D97-AF65-F5344CB8AC3E}">
        <p14:creationId xmlns:p14="http://schemas.microsoft.com/office/powerpoint/2010/main" val="217472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731230" y="2568348"/>
            <a:ext cx="15133848" cy="3884525"/>
          </a:xfrm>
          <a:prstGeom prst="rect">
            <a:avLst/>
          </a:prstGeom>
          <a:noFill/>
        </p:spPr>
        <p:txBody>
          <a:bodyPr wrap="square" rtlCol="0">
            <a:spAutoFit/>
          </a:bodyPr>
          <a:lstStyle/>
          <a:p>
            <a:pPr algn="ctr"/>
            <a:r>
              <a:rPr lang="en-GB" sz="4107" dirty="0"/>
              <a:t>Thank you!</a:t>
            </a:r>
          </a:p>
          <a:p>
            <a:pPr algn="ctr"/>
            <a:endParaRPr lang="en-GB" sz="4107" dirty="0"/>
          </a:p>
          <a:p>
            <a:pPr algn="ctr"/>
            <a:r>
              <a:rPr lang="en-GB" sz="4107" dirty="0"/>
              <a:t>You have completed the main part of the experiment.</a:t>
            </a:r>
          </a:p>
          <a:p>
            <a:pPr algn="ctr"/>
            <a:endParaRPr lang="en-GB" sz="4107" dirty="0"/>
          </a:p>
          <a:p>
            <a:pPr algn="ctr"/>
            <a:r>
              <a:rPr lang="en-GB" sz="4107" dirty="0"/>
              <a:t>Now, it's time for a 10-minute break. Feel free to exit full-screen mode and take some rest.</a:t>
            </a:r>
          </a:p>
        </p:txBody>
      </p:sp>
    </p:spTree>
    <p:extLst>
      <p:ext uri="{BB962C8B-B14F-4D97-AF65-F5344CB8AC3E}">
        <p14:creationId xmlns:p14="http://schemas.microsoft.com/office/powerpoint/2010/main" val="1916236670"/>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684985" y="2599179"/>
            <a:ext cx="15133848" cy="3252493"/>
          </a:xfrm>
          <a:prstGeom prst="rect">
            <a:avLst/>
          </a:prstGeom>
          <a:noFill/>
        </p:spPr>
        <p:txBody>
          <a:bodyPr wrap="square" rtlCol="0">
            <a:spAutoFit/>
          </a:bodyPr>
          <a:lstStyle/>
          <a:p>
            <a:pPr algn="ctr" defTabSz="1341150">
              <a:defRPr/>
            </a:pPr>
            <a:r>
              <a:rPr lang="en-GB" sz="4107" dirty="0">
                <a:solidFill>
                  <a:prstClr val="black"/>
                </a:solidFill>
                <a:latin typeface="Calibri" panose="020F0502020204030204"/>
              </a:rPr>
              <a:t>Break Time</a:t>
            </a:r>
          </a:p>
          <a:p>
            <a:pPr algn="ctr" defTabSz="1341150">
              <a:defRPr/>
            </a:pPr>
            <a:endParaRPr lang="en-GB" sz="4107" dirty="0">
              <a:solidFill>
                <a:prstClr val="black"/>
              </a:solidFill>
              <a:latin typeface="Calibri" panose="020F0502020204030204"/>
            </a:endParaRPr>
          </a:p>
          <a:p>
            <a:pPr algn="ctr" defTabSz="1341150">
              <a:defRPr/>
            </a:pPr>
            <a:r>
              <a:rPr lang="en-GB" sz="4107" dirty="0">
                <a:solidFill>
                  <a:prstClr val="black"/>
                </a:solidFill>
                <a:latin typeface="Calibri" panose="020F0502020204030204"/>
              </a:rPr>
              <a:t>You can feel free to take some rest.</a:t>
            </a:r>
          </a:p>
          <a:p>
            <a:pPr algn="ctr" defTabSz="1341150">
              <a:defRPr/>
            </a:pPr>
            <a:endParaRPr lang="en-GB" sz="4107" dirty="0">
              <a:solidFill>
                <a:prstClr val="black"/>
              </a:solidFill>
              <a:latin typeface="Calibri" panose="020F0502020204030204"/>
            </a:endParaRPr>
          </a:p>
          <a:p>
            <a:pPr algn="ctr" defTabSz="1341150">
              <a:defRPr/>
            </a:pPr>
            <a:r>
              <a:rPr lang="en-GB" sz="4107" dirty="0">
                <a:solidFill>
                  <a:prstClr val="black"/>
                </a:solidFill>
                <a:latin typeface="Calibri" panose="020F0502020204030204"/>
              </a:rPr>
              <a:t>Whenever you are ready to continue, please click the button below.</a:t>
            </a:r>
          </a:p>
        </p:txBody>
      </p:sp>
    </p:spTree>
    <p:extLst>
      <p:ext uri="{BB962C8B-B14F-4D97-AF65-F5344CB8AC3E}">
        <p14:creationId xmlns:p14="http://schemas.microsoft.com/office/powerpoint/2010/main" val="4098763220"/>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77076" y="2522103"/>
            <a:ext cx="15133848" cy="4516557"/>
          </a:xfrm>
          <a:prstGeom prst="rect">
            <a:avLst/>
          </a:prstGeom>
          <a:noFill/>
        </p:spPr>
        <p:txBody>
          <a:bodyPr wrap="square" rtlCol="0">
            <a:spAutoFit/>
          </a:bodyPr>
          <a:lstStyle/>
          <a:p>
            <a:pPr algn="ctr" defTabSz="1341150">
              <a:defRPr/>
            </a:pPr>
            <a:r>
              <a:rPr lang="en-GB" sz="4107" dirty="0">
                <a:solidFill>
                  <a:prstClr val="black"/>
                </a:solidFill>
                <a:latin typeface="Calibri" panose="020F0502020204030204"/>
              </a:rPr>
              <a:t>This is the end of the experiment!</a:t>
            </a:r>
          </a:p>
          <a:p>
            <a:pPr algn="ctr" defTabSz="1341150">
              <a:defRPr/>
            </a:pPr>
            <a:endParaRPr lang="en-GB" sz="4107" dirty="0">
              <a:solidFill>
                <a:prstClr val="black"/>
              </a:solidFill>
              <a:latin typeface="Calibri" panose="020F0502020204030204"/>
            </a:endParaRPr>
          </a:p>
          <a:p>
            <a:pPr algn="ctr" defTabSz="1341150">
              <a:defRPr/>
            </a:pPr>
            <a:endParaRPr lang="en-GB" sz="4107" dirty="0">
              <a:solidFill>
                <a:prstClr val="black"/>
              </a:solidFill>
              <a:latin typeface="Calibri" panose="020F0502020204030204"/>
            </a:endParaRPr>
          </a:p>
          <a:p>
            <a:pPr algn="ctr" defTabSz="1341150">
              <a:defRPr/>
            </a:pPr>
            <a:r>
              <a:rPr lang="en-GB" sz="4107" dirty="0">
                <a:solidFill>
                  <a:prstClr val="black"/>
                </a:solidFill>
                <a:latin typeface="Calibri" panose="020F0502020204030204"/>
              </a:rPr>
              <a:t>Thank you for taking part! </a:t>
            </a:r>
            <a:r>
              <a:rPr lang="en-GB" sz="4107" dirty="0">
                <a:solidFill>
                  <a:prstClr val="black"/>
                </a:solidFill>
                <a:latin typeface="Calibri" panose="020F0502020204030204"/>
                <a:sym typeface="Wingdings" panose="05000000000000000000" pitchFamily="2" charset="2"/>
              </a:rPr>
              <a:t></a:t>
            </a:r>
          </a:p>
          <a:p>
            <a:pPr algn="ctr" defTabSz="1341150">
              <a:defRPr/>
            </a:pPr>
            <a:endParaRPr lang="en-GB" sz="4107" dirty="0">
              <a:solidFill>
                <a:prstClr val="black"/>
              </a:solidFill>
              <a:latin typeface="Calibri" panose="020F0502020204030204"/>
              <a:sym typeface="Wingdings" panose="05000000000000000000" pitchFamily="2" charset="2"/>
            </a:endParaRPr>
          </a:p>
          <a:p>
            <a:pPr algn="ctr" defTabSz="1341150">
              <a:defRPr/>
            </a:pPr>
            <a:endParaRPr lang="en-GB" sz="4107" dirty="0">
              <a:solidFill>
                <a:prstClr val="black"/>
              </a:solidFill>
              <a:latin typeface="Calibri" panose="020F0502020204030204"/>
              <a:sym typeface="Wingdings" panose="05000000000000000000" pitchFamily="2" charset="2"/>
            </a:endParaRPr>
          </a:p>
          <a:p>
            <a:pPr algn="ctr" defTabSz="1341150">
              <a:defRPr/>
            </a:pPr>
            <a:r>
              <a:rPr lang="en-GB" sz="4107" dirty="0">
                <a:solidFill>
                  <a:prstClr val="black"/>
                </a:solidFill>
                <a:latin typeface="Calibri" panose="020F0502020204030204"/>
                <a:sym typeface="Wingdings" panose="05000000000000000000" pitchFamily="2" charset="2"/>
              </a:rPr>
              <a:t>You can come back to PROLIFIC now by clicking the link below:</a:t>
            </a:r>
            <a:endParaRPr lang="en-GB" sz="4107" dirty="0">
              <a:solidFill>
                <a:prstClr val="black"/>
              </a:solidFill>
              <a:latin typeface="Calibri" panose="020F0502020204030204"/>
            </a:endParaRPr>
          </a:p>
        </p:txBody>
      </p:sp>
    </p:spTree>
    <p:extLst>
      <p:ext uri="{BB962C8B-B14F-4D97-AF65-F5344CB8AC3E}">
        <p14:creationId xmlns:p14="http://schemas.microsoft.com/office/powerpoint/2010/main" val="115144518"/>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90010B-8509-4704-94BF-A87ED84867D3}"/>
              </a:ext>
            </a:extLst>
          </p:cNvPr>
          <p:cNvSpPr txBox="1"/>
          <p:nvPr/>
        </p:nvSpPr>
        <p:spPr>
          <a:xfrm>
            <a:off x="557750" y="365412"/>
            <a:ext cx="16956688" cy="9545242"/>
          </a:xfrm>
          <a:prstGeom prst="rect">
            <a:avLst/>
          </a:prstGeom>
          <a:noFill/>
        </p:spPr>
        <p:txBody>
          <a:bodyPr wrap="square" rtlCol="0">
            <a:spAutoFit/>
          </a:bodyPr>
          <a:lstStyle/>
          <a:p>
            <a:pPr marL="670575" indent="-670575">
              <a:buFont typeface="Arial" panose="020B0604020202020204" pitchFamily="34" charset="0"/>
              <a:buChar char="•"/>
            </a:pPr>
            <a:r>
              <a:rPr lang="en-GB" sz="4107" dirty="0">
                <a:latin typeface="Calibri" panose="020F0502020204030204" pitchFamily="34" charset="0"/>
                <a:cs typeface="Times New Roman" panose="02020603050405020304" pitchFamily="18" charset="0"/>
              </a:rPr>
              <a:t>Next, you will engage in the first short memory test phase.</a:t>
            </a:r>
          </a:p>
          <a:p>
            <a:pPr marL="670575" indent="-670575">
              <a:buFont typeface="Arial" panose="020B0604020202020204" pitchFamily="34" charset="0"/>
              <a:buChar char="•"/>
            </a:pPr>
            <a:endParaRPr lang="en-GB" sz="4107" dirty="0">
              <a:latin typeface="Calibri" panose="020F0502020204030204" pitchFamily="34" charset="0"/>
              <a:cs typeface="Times New Roman" panose="02020603050405020304" pitchFamily="18" charset="0"/>
            </a:endParaRPr>
          </a:p>
          <a:p>
            <a:pPr marL="670575" indent="-670575">
              <a:buFont typeface="Arial" panose="020B0604020202020204" pitchFamily="34" charset="0"/>
              <a:buChar char="•"/>
            </a:pPr>
            <a:r>
              <a:rPr lang="en-GB" sz="4107" dirty="0">
                <a:latin typeface="Calibri" panose="020F0502020204030204" pitchFamily="34" charset="0"/>
                <a:cs typeface="Times New Roman" panose="02020603050405020304" pitchFamily="18" charset="0"/>
              </a:rPr>
              <a:t>You will be presented with context circles (the ones from the middle of the screen). Your goal is to estimate the duration in seconds from the moment you made your choice selection until the feedback appeared on the screen.</a:t>
            </a:r>
          </a:p>
          <a:p>
            <a:pPr marL="670575" indent="-670575">
              <a:buFont typeface="Arial" panose="020B0604020202020204" pitchFamily="34" charset="0"/>
              <a:buChar char="•"/>
            </a:pPr>
            <a:endParaRPr lang="en-GB" sz="4107" dirty="0">
              <a:latin typeface="Calibri" panose="020F0502020204030204" pitchFamily="34" charset="0"/>
              <a:cs typeface="Times New Roman" panose="02020603050405020304" pitchFamily="18" charset="0"/>
            </a:endParaRPr>
          </a:p>
          <a:p>
            <a:pPr marL="670575" indent="-670575">
              <a:buFont typeface="Arial" panose="020B0604020202020204" pitchFamily="34" charset="0"/>
              <a:buChar char="•"/>
            </a:pPr>
            <a:r>
              <a:rPr lang="en-GB" sz="4107" dirty="0">
                <a:latin typeface="Calibri" panose="020F0502020204030204" pitchFamily="34" charset="0"/>
                <a:cs typeface="Times New Roman" panose="02020603050405020304" pitchFamily="18" charset="0"/>
              </a:rPr>
              <a:t>The rating scale ranges from 0 to 12 seconds. </a:t>
            </a:r>
          </a:p>
          <a:p>
            <a:pPr marL="670575" indent="-670575">
              <a:buFont typeface="Arial" panose="020B0604020202020204" pitchFamily="34" charset="0"/>
              <a:buChar char="•"/>
            </a:pPr>
            <a:endParaRPr lang="en-GB" sz="4107" dirty="0">
              <a:latin typeface="Calibri" panose="020F0502020204030204" pitchFamily="34" charset="0"/>
              <a:cs typeface="Times New Roman" panose="02020603050405020304" pitchFamily="18" charset="0"/>
            </a:endParaRPr>
          </a:p>
          <a:p>
            <a:pPr marL="670575" indent="-670575">
              <a:buFont typeface="Arial" panose="020B0604020202020204" pitchFamily="34" charset="0"/>
              <a:buChar char="•"/>
            </a:pPr>
            <a:r>
              <a:rPr lang="en-GB" sz="4107" dirty="0">
                <a:latin typeface="Calibri" panose="020F0502020204030204" pitchFamily="34" charset="0"/>
                <a:cs typeface="Times New Roman" panose="02020603050405020304" pitchFamily="18" charset="0"/>
              </a:rPr>
              <a:t>A rating of 0 sec represents the lowest time delay, indicating that the feedback appeared immediately after your choice, while a rating of 12 sec represents the highest time delay, indicating a significant delay between your choice and the feedback.</a:t>
            </a:r>
          </a:p>
          <a:p>
            <a:pPr marL="670575" indent="-670575">
              <a:buFont typeface="Arial" panose="020B0604020202020204" pitchFamily="34" charset="0"/>
              <a:buChar char="•"/>
            </a:pPr>
            <a:endParaRPr lang="en-GB" sz="4107" dirty="0">
              <a:latin typeface="Calibri" panose="020F0502020204030204" pitchFamily="34" charset="0"/>
              <a:cs typeface="Times New Roman" panose="02020603050405020304" pitchFamily="18" charset="0"/>
            </a:endParaRPr>
          </a:p>
          <a:p>
            <a:pPr marL="670575" indent="-670575">
              <a:buFont typeface="Arial" panose="020B0604020202020204" pitchFamily="34" charset="0"/>
              <a:buChar char="•"/>
            </a:pPr>
            <a:r>
              <a:rPr lang="en-GB" sz="4107" dirty="0">
                <a:latin typeface="Calibri" panose="020F0502020204030204" pitchFamily="34" charset="0"/>
                <a:cs typeface="Times New Roman" panose="02020603050405020304" pitchFamily="18" charset="0"/>
              </a:rPr>
              <a:t>Please provide your best estimate!  Guessing is OK!</a:t>
            </a:r>
          </a:p>
          <a:p>
            <a:endParaRPr lang="en-GB" sz="3928" dirty="0"/>
          </a:p>
        </p:txBody>
      </p:sp>
    </p:spTree>
    <p:extLst>
      <p:ext uri="{BB962C8B-B14F-4D97-AF65-F5344CB8AC3E}">
        <p14:creationId xmlns:p14="http://schemas.microsoft.com/office/powerpoint/2010/main" val="1361953397"/>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403598" y="477871"/>
            <a:ext cx="17480805" cy="9533123"/>
          </a:xfrm>
          <a:prstGeom prst="rect">
            <a:avLst/>
          </a:prstGeom>
          <a:noFill/>
        </p:spPr>
        <p:txBody>
          <a:bodyPr wrap="square" rtlCol="0">
            <a:spAutoFit/>
          </a:bodyPr>
          <a:lstStyle/>
          <a:p>
            <a:pPr marL="0" marR="0" lvl="0" indent="0" algn="l" defTabSz="457200" rtl="0" eaLnBrk="1" fontAlgn="auto" latinLnBrk="0" hangingPunct="1">
              <a:lnSpc>
                <a:spcPct val="115000"/>
              </a:lnSpc>
              <a:spcBef>
                <a:spcPts val="0"/>
              </a:spcBef>
              <a:spcAft>
                <a:spcPts val="1173"/>
              </a:spcAft>
              <a:buClrTx/>
              <a:buSzTx/>
              <a:buFontTx/>
              <a:buNone/>
              <a:tabLst>
                <a:tab pos="670575" algn="l"/>
              </a:tabLst>
              <a:defRPr/>
            </a:pPr>
            <a:r>
              <a:rPr kumimoji="0" lang="en-US" sz="4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You have reached the last part! </a:t>
            </a:r>
          </a:p>
          <a:p>
            <a:pPr marL="502931" marR="0" lvl="0" indent="-502931" algn="l" defTabSz="457200" rtl="0" eaLnBrk="1" fontAlgn="auto" latinLnBrk="0" hangingPunct="1">
              <a:lnSpc>
                <a:spcPct val="115000"/>
              </a:lnSpc>
              <a:spcBef>
                <a:spcPts val="0"/>
              </a:spcBef>
              <a:spcAft>
                <a:spcPts val="1173"/>
              </a:spcAft>
              <a:buClrTx/>
              <a:buSzTx/>
              <a:buFont typeface="Arial" panose="020B0604020202020204" pitchFamily="34" charset="0"/>
              <a:buChar char="•"/>
              <a:tabLst>
                <a:tab pos="670575" algn="l"/>
              </a:tabLst>
              <a:defRPr/>
            </a:pPr>
            <a:r>
              <a:rPr kumimoji="0" lang="en-US" sz="396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This test is similar to the initial part:  You will see two pictures, and your goal is to choose the one that you think is luckier (more likely to win points).</a:t>
            </a:r>
            <a:endParaRPr kumimoji="0" lang="en-GB" sz="396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502931" marR="0" lvl="0" indent="-502931" algn="l" defTabSz="457200" rtl="0" eaLnBrk="1" fontAlgn="auto" latinLnBrk="0" hangingPunct="1">
              <a:lnSpc>
                <a:spcPct val="115000"/>
              </a:lnSpc>
              <a:spcBef>
                <a:spcPts val="0"/>
              </a:spcBef>
              <a:spcAft>
                <a:spcPts val="1173"/>
              </a:spcAft>
              <a:buClrTx/>
              <a:buSzTx/>
              <a:buFont typeface="Arial" panose="020B0604020202020204" pitchFamily="34" charset="0"/>
              <a:buChar char="•"/>
              <a:tabLst>
                <a:tab pos="670575" algn="l"/>
              </a:tabLst>
              <a:defRPr/>
            </a:pPr>
            <a:r>
              <a:rPr kumimoji="0" lang="en-US" sz="396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Use your knowledge from the previous part to select the picture that you think will win points more often. </a:t>
            </a:r>
            <a:r>
              <a:rPr kumimoji="0" lang="en-US" sz="3960" b="0" i="0" u="none" strike="noStrike" kern="1200" cap="none" spc="0" normalizeH="0" baseline="0" noProof="0" dirty="0">
                <a:ln>
                  <a:noFill/>
                </a:ln>
                <a:solidFill>
                  <a:srgbClr val="0070C0"/>
                </a:solidFill>
                <a:effectLst/>
                <a:uLnTx/>
                <a:uFillTx/>
                <a:latin typeface="Calibri" panose="020F0502020204030204" pitchFamily="34" charset="0"/>
                <a:ea typeface="Calibri" panose="020F0502020204030204" pitchFamily="34" charset="0"/>
                <a:cs typeface="Times New Roman" panose="02020603050405020304" pitchFamily="18" charset="0"/>
              </a:rPr>
              <a:t>The pictures will be paired in new combinations. </a:t>
            </a:r>
            <a:endParaRPr kumimoji="0" lang="en-GB" sz="3960" b="0" i="0" u="none" strike="noStrike" kern="1200" cap="none" spc="0" normalizeH="0" baseline="0" noProof="0" dirty="0">
              <a:ln>
                <a:noFill/>
              </a:ln>
              <a:solidFill>
                <a:srgbClr val="0070C0"/>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502931" marR="0" lvl="0" indent="-502931" algn="l" defTabSz="457200" rtl="0" eaLnBrk="1" fontAlgn="auto" latinLnBrk="0" hangingPunct="1">
              <a:lnSpc>
                <a:spcPct val="115000"/>
              </a:lnSpc>
              <a:spcBef>
                <a:spcPts val="0"/>
              </a:spcBef>
              <a:spcAft>
                <a:spcPts val="1173"/>
              </a:spcAft>
              <a:buClrTx/>
              <a:buSzTx/>
              <a:buFont typeface="Arial" panose="020B0604020202020204" pitchFamily="34" charset="0"/>
              <a:buChar char="•"/>
              <a:tabLst>
                <a:tab pos="670575" algn="l"/>
              </a:tabLst>
              <a:defRPr/>
            </a:pPr>
            <a:r>
              <a:rPr kumimoji="0" lang="en-US" sz="396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Here, your response indicates your confidence:</a:t>
            </a:r>
          </a:p>
          <a:p>
            <a:pPr marL="502931" marR="0" lvl="0" indent="-502931" algn="l" defTabSz="457200" rtl="0" eaLnBrk="1" fontAlgn="auto" latinLnBrk="0" hangingPunct="1">
              <a:lnSpc>
                <a:spcPct val="115000"/>
              </a:lnSpc>
              <a:spcBef>
                <a:spcPts val="0"/>
              </a:spcBef>
              <a:spcAft>
                <a:spcPts val="1173"/>
              </a:spcAft>
              <a:buClrTx/>
              <a:buSzTx/>
              <a:buFont typeface="Arial" panose="020B0604020202020204" pitchFamily="34" charset="0"/>
              <a:buChar char="•"/>
              <a:tabLst>
                <a:tab pos="670575" algn="l"/>
              </a:tabLst>
              <a:defRPr/>
            </a:pPr>
            <a:r>
              <a:rPr kumimoji="0" lang="en-US" sz="396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The best strategy is to go with your initial feeling or "gut reaction". Guessing is ok! </a:t>
            </a:r>
          </a:p>
          <a:p>
            <a:pPr marL="502931" marR="0" lvl="0" indent="-502931" algn="l" defTabSz="457200" rtl="0" eaLnBrk="1" fontAlgn="auto" latinLnBrk="0" hangingPunct="1">
              <a:lnSpc>
                <a:spcPct val="115000"/>
              </a:lnSpc>
              <a:spcBef>
                <a:spcPts val="0"/>
              </a:spcBef>
              <a:spcAft>
                <a:spcPts val="1173"/>
              </a:spcAft>
              <a:buClrTx/>
              <a:buSzTx/>
              <a:buFont typeface="Arial" panose="020B0604020202020204" pitchFamily="34" charset="0"/>
              <a:buChar char="•"/>
              <a:tabLst>
                <a:tab pos="670575" algn="l"/>
              </a:tabLst>
              <a:defRPr/>
            </a:pPr>
            <a:r>
              <a:rPr kumimoji="0" lang="en-US" sz="3960" b="0" i="0" u="none" strike="noStrike" kern="1200" cap="none" spc="0" normalizeH="0" baseline="0" noProof="0" dirty="0">
                <a:ln>
                  <a:noFill/>
                </a:ln>
                <a:solidFill>
                  <a:srgbClr val="0070C0"/>
                </a:solidFill>
                <a:effectLst/>
                <a:uLnTx/>
                <a:uFillTx/>
                <a:latin typeface="Calibri" panose="020F0502020204030204" pitchFamily="34" charset="0"/>
                <a:ea typeface="Calibri" panose="020F0502020204030204" pitchFamily="34" charset="0"/>
                <a:cs typeface="Times New Roman" panose="02020603050405020304" pitchFamily="18" charset="0"/>
              </a:rPr>
              <a:t>Your choices will still win you points! </a:t>
            </a:r>
            <a:r>
              <a:rPr kumimoji="0" lang="en-US" sz="396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However, you will not get feedback about the result. Instead, the computer will record how many points you earn. These points will be added toward your bonus payment. </a:t>
            </a:r>
            <a:endParaRPr kumimoji="0" lang="en-GB" sz="396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502931" marR="0" lvl="0" indent="-502931" algn="l" defTabSz="457200" rtl="0" eaLnBrk="1" fontAlgn="auto" latinLnBrk="0" hangingPunct="1">
              <a:lnSpc>
                <a:spcPct val="115000"/>
              </a:lnSpc>
              <a:spcBef>
                <a:spcPts val="0"/>
              </a:spcBef>
              <a:spcAft>
                <a:spcPts val="1173"/>
              </a:spcAft>
              <a:buClrTx/>
              <a:buSzTx/>
              <a:buFont typeface="Arial" panose="020B0604020202020204" pitchFamily="34" charset="0"/>
              <a:buChar char="•"/>
              <a:tabLst>
                <a:tab pos="670575" algn="l"/>
              </a:tabLst>
              <a:defRPr/>
            </a:pPr>
            <a:r>
              <a:rPr kumimoji="0" lang="en-US" sz="3960" b="0" i="0" u="none" strike="noStrike" kern="1200" cap="none" spc="0" normalizeH="0" baseline="0" noProof="0" dirty="0">
                <a:ln>
                  <a:noFill/>
                </a:ln>
                <a:solidFill>
                  <a:srgbClr val="0070C0"/>
                </a:solidFill>
                <a:effectLst/>
                <a:uLnTx/>
                <a:uFillTx/>
                <a:latin typeface="Calibri" panose="020F0502020204030204" pitchFamily="34" charset="0"/>
                <a:ea typeface="Calibri" panose="020F0502020204030204" pitchFamily="34" charset="0"/>
                <a:cs typeface="Times New Roman" panose="02020603050405020304" pitchFamily="18" charset="0"/>
              </a:rPr>
              <a:t>Please do your best to focus and make good choices</a:t>
            </a:r>
            <a:r>
              <a:rPr kumimoji="0" lang="en-US" sz="396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so that you can increase your bonus. </a:t>
            </a:r>
            <a:endParaRPr kumimoji="0" lang="en-GB" sz="396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57CC0654-AA43-D72F-52C0-590700F665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02976" y="4465819"/>
            <a:ext cx="7421929" cy="960619"/>
          </a:xfrm>
          <a:prstGeom prst="rect">
            <a:avLst/>
          </a:prstGeom>
        </p:spPr>
      </p:pic>
    </p:spTree>
    <p:extLst>
      <p:ext uri="{BB962C8B-B14F-4D97-AF65-F5344CB8AC3E}">
        <p14:creationId xmlns:p14="http://schemas.microsoft.com/office/powerpoint/2010/main" val="2251040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66368" y="236405"/>
            <a:ext cx="8126897" cy="108536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6453" b="1" i="0" u="none" strike="noStrike" kern="1200" cap="none" spc="0" normalizeH="0" baseline="0" noProof="0" dirty="0">
                <a:ln>
                  <a:noFill/>
                </a:ln>
                <a:solidFill>
                  <a:prstClr val="black"/>
                </a:solidFill>
                <a:effectLst/>
                <a:uLnTx/>
                <a:uFillTx/>
                <a:latin typeface="Calibri" panose="020F0502020204030204"/>
                <a:ea typeface="+mn-ea"/>
                <a:cs typeface="+mn-cs"/>
              </a:rPr>
              <a:t>Review</a:t>
            </a:r>
          </a:p>
        </p:txBody>
      </p:sp>
      <p:sp>
        <p:nvSpPr>
          <p:cNvPr id="19" name="TextBox 18">
            <a:extLst>
              <a:ext uri="{FF2B5EF4-FFF2-40B4-BE49-F238E27FC236}">
                <a16:creationId xmlns:a16="http://schemas.microsoft.com/office/drawing/2014/main" id="{9A04DDDA-EC7E-77FE-3A86-8F48B09A0C4A}"/>
              </a:ext>
            </a:extLst>
          </p:cNvPr>
          <p:cNvSpPr txBox="1"/>
          <p:nvPr/>
        </p:nvSpPr>
        <p:spPr>
          <a:xfrm>
            <a:off x="14007718" y="2714364"/>
            <a:ext cx="4965173" cy="1898084"/>
          </a:xfrm>
          <a:prstGeom prst="rect">
            <a:avLst/>
          </a:prstGeom>
          <a:noFill/>
        </p:spPr>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endParaRPr kumimoji="0" lang="en-GB" sz="5867"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5867" b="1" i="0" u="none" strike="noStrike" kern="1200" cap="none" spc="0" normalizeH="0" baseline="0" noProof="0" dirty="0">
                <a:ln>
                  <a:noFill/>
                </a:ln>
                <a:solidFill>
                  <a:srgbClr val="00B050"/>
                </a:solidFill>
                <a:effectLst/>
                <a:uLnTx/>
                <a:uFillTx/>
                <a:latin typeface="Calibri" panose="020F0502020204030204"/>
                <a:ea typeface="+mn-ea"/>
                <a:cs typeface="+mn-cs"/>
              </a:rPr>
              <a:t>+ 10 points!</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681600" y="1171523"/>
            <a:ext cx="17244361" cy="7735848"/>
            <a:chOff x="217240" y="1192695"/>
            <a:chExt cx="11757519" cy="5196299"/>
          </a:xfrm>
        </p:grpSpPr>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2">
              <a:extLst>
                <a:ext uri="{28A0092B-C50C-407E-A947-70E740481C1C}">
                  <a14:useLocalDpi xmlns:a14="http://schemas.microsoft.com/office/drawing/2010/main" val="0"/>
                </a:ext>
              </a:extLst>
            </a:blip>
            <a:srcRect l="11764" t="7246" r="42809" b="13479"/>
            <a:stretch/>
          </p:blipFill>
          <p:spPr>
            <a:xfrm>
              <a:off x="5118894" y="1219524"/>
              <a:ext cx="1954212" cy="2236305"/>
            </a:xfrm>
            <a:prstGeom prst="rect">
              <a:avLst/>
            </a:prstGeom>
          </p:spPr>
        </p:pic>
        <p:pic>
          <p:nvPicPr>
            <p:cNvPr id="5" name="Picture 4">
              <a:extLst>
                <a:ext uri="{FF2B5EF4-FFF2-40B4-BE49-F238E27FC236}">
                  <a16:creationId xmlns:a16="http://schemas.microsoft.com/office/drawing/2014/main" id="{B42C76D1-4D47-48DC-9549-43A0FAA329F9}"/>
                </a:ext>
              </a:extLst>
            </p:cNvPr>
            <p:cNvPicPr>
              <a:picLocks noChangeAspect="1"/>
            </p:cNvPicPr>
            <p:nvPr/>
          </p:nvPicPr>
          <p:blipFill rotWithShape="1">
            <a:blip r:embed="rId3">
              <a:extLst>
                <a:ext uri="{28A0092B-C50C-407E-A947-70E740481C1C}">
                  <a14:useLocalDpi xmlns:a14="http://schemas.microsoft.com/office/drawing/2010/main" val="0"/>
                </a:ext>
              </a:extLst>
            </a:blip>
            <a:srcRect l="13668" t="9131" r="18210" b="12754"/>
            <a:stretch/>
          </p:blipFill>
          <p:spPr>
            <a:xfrm>
              <a:off x="9829246" y="1388490"/>
              <a:ext cx="2145513" cy="2289964"/>
            </a:xfrm>
            <a:prstGeom prst="rect">
              <a:avLst/>
            </a:prstGeom>
          </p:spPr>
        </p:pic>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4">
              <a:extLst>
                <a:ext uri="{28A0092B-C50C-407E-A947-70E740481C1C}">
                  <a14:useLocalDpi xmlns:a14="http://schemas.microsoft.com/office/drawing/2010/main" val="0"/>
                </a:ext>
              </a:extLst>
            </a:blip>
            <a:srcRect l="11484" t="7258" r="2480" b="7198"/>
            <a:stretch/>
          </p:blipFill>
          <p:spPr>
            <a:xfrm>
              <a:off x="217240" y="1192695"/>
              <a:ext cx="4184535" cy="2236305"/>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3928"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Arrow: Down 8">
              <a:extLst>
                <a:ext uri="{FF2B5EF4-FFF2-40B4-BE49-F238E27FC236}">
                  <a16:creationId xmlns:a16="http://schemas.microsoft.com/office/drawing/2014/main" id="{1418A11D-F8C9-4482-ADDC-35929A421BC6}"/>
                </a:ext>
              </a:extLst>
            </p:cNvPr>
            <p:cNvSpPr/>
            <p:nvPr/>
          </p:nvSpPr>
          <p:spPr>
            <a:xfrm>
              <a:off x="5584135"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3928"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FB27B430-0DF1-4106-B0DD-DFF0186D6E8B}"/>
                </a:ext>
              </a:extLst>
            </p:cNvPr>
            <p:cNvSpPr txBox="1"/>
            <p:nvPr/>
          </p:nvSpPr>
          <p:spPr>
            <a:xfrm>
              <a:off x="7790225" y="2575343"/>
              <a:ext cx="1321904" cy="49388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107"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819524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3928"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3928"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70950"/>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520" b="0" i="0" u="none" strike="noStrike" kern="1200" cap="none" spc="0" normalizeH="0" baseline="0" noProof="0" dirty="0">
                  <a:ln>
                    <a:noFill/>
                  </a:ln>
                  <a:solidFill>
                    <a:prstClr val="black"/>
                  </a:solidFill>
                  <a:effectLst/>
                  <a:uLnTx/>
                  <a:uFillTx/>
                  <a:latin typeface="Calibri" panose="020F0502020204030204"/>
                  <a:ea typeface="+mn-ea"/>
                  <a:cs typeface="+mn-cs"/>
                </a:rPr>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4314410" y="5218043"/>
              <a:ext cx="2892287" cy="80161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520" b="0" i="0" u="none" strike="noStrike" kern="1200" cap="none" spc="0" normalizeH="0" baseline="0" noProof="0" dirty="0">
                  <a:ln>
                    <a:noFill/>
                  </a:ln>
                  <a:solidFill>
                    <a:prstClr val="black"/>
                  </a:solidFill>
                  <a:effectLst/>
                  <a:uLnTx/>
                  <a:uFillTx/>
                  <a:latin typeface="Calibri" panose="020F0502020204030204"/>
                  <a:ea typeface="+mn-ea"/>
                  <a:cs typeface="+mn-cs"/>
                </a:rPr>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899555" y="5138529"/>
              <a:ext cx="1321904" cy="80161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520" b="0" i="0" u="none" strike="noStrike" kern="1200" cap="none" spc="0" normalizeH="0" baseline="0" noProof="0" dirty="0">
                  <a:ln>
                    <a:noFill/>
                  </a:ln>
                  <a:solidFill>
                    <a:prstClr val="black"/>
                  </a:solidFill>
                  <a:effectLst/>
                  <a:uLnTx/>
                  <a:uFillTx/>
                  <a:latin typeface="Calibri" panose="020F0502020204030204"/>
                  <a:ea typeface="+mn-ea"/>
                  <a:cs typeface="+mn-cs"/>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801618"/>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520" b="0" i="0" u="none" strike="noStrike" kern="1200" cap="none" spc="0" normalizeH="0" baseline="0" noProof="0" dirty="0">
                  <a:ln>
                    <a:noFill/>
                  </a:ln>
                  <a:solidFill>
                    <a:prstClr val="black"/>
                  </a:solidFill>
                  <a:effectLst/>
                  <a:uLnTx/>
                  <a:uFillTx/>
                  <a:latin typeface="Calibri" panose="020F0502020204030204"/>
                  <a:ea typeface="+mn-ea"/>
                  <a:cs typeface="+mn-cs"/>
                </a:rPr>
                <a:t>Feedback displayed</a:t>
              </a:r>
            </a:p>
          </p:txBody>
        </p:sp>
      </p:grpSp>
      <p:sp>
        <p:nvSpPr>
          <p:cNvPr id="2" name="Rectangle 1">
            <a:extLst>
              <a:ext uri="{FF2B5EF4-FFF2-40B4-BE49-F238E27FC236}">
                <a16:creationId xmlns:a16="http://schemas.microsoft.com/office/drawing/2014/main" id="{295C91B0-5FDE-0C19-672D-A2AEB4C14BE5}"/>
              </a:ext>
            </a:extLst>
          </p:cNvPr>
          <p:cNvSpPr/>
          <p:nvPr/>
        </p:nvSpPr>
        <p:spPr>
          <a:xfrm>
            <a:off x="5195360" y="2170264"/>
            <a:ext cx="1479688" cy="247190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928"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FB4D6226-61CE-3D66-8D41-873CBB4349F5}"/>
              </a:ext>
            </a:extLst>
          </p:cNvPr>
          <p:cNvSpPr/>
          <p:nvPr/>
        </p:nvSpPr>
        <p:spPr>
          <a:xfrm>
            <a:off x="3412094" y="1103972"/>
            <a:ext cx="1479688" cy="1216067"/>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928"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920783DC-231B-6012-168A-F6569AAC2EDF}"/>
              </a:ext>
            </a:extLst>
          </p:cNvPr>
          <p:cNvSpPr/>
          <p:nvPr/>
        </p:nvSpPr>
        <p:spPr>
          <a:xfrm>
            <a:off x="14007718" y="1427668"/>
            <a:ext cx="3918243" cy="3469368"/>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928"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E7B451D0-42B5-4928-8477-C77BF3666D5D}"/>
              </a:ext>
            </a:extLst>
          </p:cNvPr>
          <p:cNvSpPr/>
          <p:nvPr/>
        </p:nvSpPr>
        <p:spPr>
          <a:xfrm rot="5400000" flipH="1">
            <a:off x="2107412" y="607928"/>
            <a:ext cx="1207226" cy="221699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928"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B0E13528-783B-4E8A-BA45-EFE0B8CF8C82}"/>
              </a:ext>
            </a:extLst>
          </p:cNvPr>
          <p:cNvSpPr/>
          <p:nvPr/>
        </p:nvSpPr>
        <p:spPr>
          <a:xfrm rot="5400000" flipH="1">
            <a:off x="9577332" y="618456"/>
            <a:ext cx="1186639" cy="221652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3928"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TextBox 25">
            <a:extLst>
              <a:ext uri="{FF2B5EF4-FFF2-40B4-BE49-F238E27FC236}">
                <a16:creationId xmlns:a16="http://schemas.microsoft.com/office/drawing/2014/main" id="{29FBBC83-B577-467B-8A2B-69C28DEC1CA7}"/>
              </a:ext>
            </a:extLst>
          </p:cNvPr>
          <p:cNvSpPr txBox="1"/>
          <p:nvPr/>
        </p:nvSpPr>
        <p:spPr>
          <a:xfrm>
            <a:off x="14368292" y="2272496"/>
            <a:ext cx="4965173" cy="1898084"/>
          </a:xfrm>
          <a:prstGeom prst="rect">
            <a:avLst/>
          </a:prstGeom>
          <a:noFill/>
        </p:spPr>
        <p:txBody>
          <a:bodyPr wrap="square" rtlCol="0">
            <a:spAutoFit/>
          </a:bodyPr>
          <a:lstStyle/>
          <a:p>
            <a:pPr algn="just"/>
            <a:endParaRPr lang="en-GB" sz="5867" dirty="0"/>
          </a:p>
          <a:p>
            <a:pPr algn="just"/>
            <a:r>
              <a:rPr lang="en-GB" sz="5867" b="1" dirty="0">
                <a:solidFill>
                  <a:srgbClr val="00B050"/>
                </a:solidFill>
              </a:rPr>
              <a:t>+ 10 points!</a:t>
            </a:r>
          </a:p>
        </p:txBody>
      </p:sp>
    </p:spTree>
    <p:extLst>
      <p:ext uri="{BB962C8B-B14F-4D97-AF65-F5344CB8AC3E}">
        <p14:creationId xmlns:p14="http://schemas.microsoft.com/office/powerpoint/2010/main" val="3213572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731230" y="2568348"/>
            <a:ext cx="15133848" cy="3884525"/>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107" b="0" i="0" u="none" strike="noStrike" kern="1200" cap="none" spc="0" normalizeH="0" baseline="0" noProof="0" dirty="0">
                <a:ln>
                  <a:noFill/>
                </a:ln>
                <a:solidFill>
                  <a:prstClr val="black"/>
                </a:solidFill>
                <a:effectLst/>
                <a:uLnTx/>
                <a:uFillTx/>
                <a:latin typeface="Calibri" panose="020F0502020204030204"/>
                <a:ea typeface="+mn-ea"/>
                <a:cs typeface="+mn-cs"/>
              </a:rPr>
              <a:t>Thank you!</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4107"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107" b="0" i="0" u="none" strike="noStrike" kern="1200" cap="none" spc="0" normalizeH="0" baseline="0" noProof="0" dirty="0">
                <a:ln>
                  <a:noFill/>
                </a:ln>
                <a:solidFill>
                  <a:prstClr val="black"/>
                </a:solidFill>
                <a:effectLst/>
                <a:uLnTx/>
                <a:uFillTx/>
                <a:latin typeface="Calibri" panose="020F0502020204030204"/>
                <a:ea typeface="+mn-ea"/>
                <a:cs typeface="+mn-cs"/>
              </a:rPr>
              <a:t>You have completed the main part of the experiment.</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GB" sz="4107"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107" b="0" i="0" u="none" strike="noStrike" kern="1200" cap="none" spc="0" normalizeH="0" baseline="0" noProof="0" dirty="0">
                <a:ln>
                  <a:noFill/>
                </a:ln>
                <a:solidFill>
                  <a:prstClr val="black"/>
                </a:solidFill>
                <a:effectLst/>
                <a:uLnTx/>
                <a:uFillTx/>
                <a:latin typeface="Calibri" panose="020F0502020204030204"/>
                <a:ea typeface="+mn-ea"/>
                <a:cs typeface="+mn-cs"/>
              </a:rPr>
              <a:t>Now, it's time for a </a:t>
            </a:r>
            <a:r>
              <a:rPr lang="en-GB" sz="4107" dirty="0">
                <a:solidFill>
                  <a:prstClr val="black"/>
                </a:solidFill>
                <a:latin typeface="Calibri" panose="020F0502020204030204"/>
              </a:rPr>
              <a:t>2</a:t>
            </a:r>
            <a:r>
              <a:rPr kumimoji="0" lang="en-GB" sz="4107" b="0" i="0" u="none" strike="noStrike" kern="1200" cap="none" spc="0" normalizeH="0" baseline="0" noProof="0" dirty="0">
                <a:ln>
                  <a:noFill/>
                </a:ln>
                <a:solidFill>
                  <a:prstClr val="black"/>
                </a:solidFill>
                <a:effectLst/>
                <a:uLnTx/>
                <a:uFillTx/>
                <a:latin typeface="Calibri" panose="020F0502020204030204"/>
                <a:ea typeface="+mn-ea"/>
                <a:cs typeface="+mn-cs"/>
              </a:rPr>
              <a:t>-minute break. Feel free to exit full-screen mode and take some rest.</a:t>
            </a:r>
          </a:p>
        </p:txBody>
      </p:sp>
    </p:spTree>
    <p:extLst>
      <p:ext uri="{BB962C8B-B14F-4D97-AF65-F5344CB8AC3E}">
        <p14:creationId xmlns:p14="http://schemas.microsoft.com/office/powerpoint/2010/main" val="4035381487"/>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DD2935-1D4C-49BF-8BB6-C35C483D04D4}"/>
              </a:ext>
            </a:extLst>
          </p:cNvPr>
          <p:cNvSpPr txBox="1"/>
          <p:nvPr/>
        </p:nvSpPr>
        <p:spPr>
          <a:xfrm>
            <a:off x="663016" y="1821957"/>
            <a:ext cx="16961968" cy="5780621"/>
          </a:xfrm>
          <a:prstGeom prst="rect">
            <a:avLst/>
          </a:prstGeom>
          <a:noFill/>
        </p:spPr>
        <p:txBody>
          <a:bodyPr wrap="square" rtlCol="0">
            <a:spAutoFit/>
          </a:bodyPr>
          <a:lstStyle/>
          <a:p>
            <a:pPr algn="ctr"/>
            <a:r>
              <a:rPr lang="en-GB" sz="4107" dirty="0"/>
              <a:t>This is a multi-part study.</a:t>
            </a:r>
          </a:p>
          <a:p>
            <a:pPr algn="ctr"/>
            <a:r>
              <a:rPr lang="en-GB" sz="4107" dirty="0"/>
              <a:t>You need to complete different tasks.</a:t>
            </a:r>
          </a:p>
          <a:p>
            <a:pPr algn="ctr"/>
            <a:r>
              <a:rPr lang="en-GB" sz="4107" dirty="0"/>
              <a:t>Before you start, you will go through the instructions to prepare you for the main experiment.</a:t>
            </a:r>
          </a:p>
          <a:p>
            <a:pPr algn="ctr"/>
            <a:r>
              <a:rPr lang="en-GB" sz="4107" dirty="0"/>
              <a:t> You can take breaks during this study.   </a:t>
            </a:r>
          </a:p>
          <a:p>
            <a:pPr algn="ctr"/>
            <a:endParaRPr lang="en-GB" sz="4107" dirty="0"/>
          </a:p>
          <a:p>
            <a:pPr algn="ctr"/>
            <a:r>
              <a:rPr lang="en-GB" sz="4107" dirty="0">
                <a:solidFill>
                  <a:srgbClr val="FF0000"/>
                </a:solidFill>
              </a:rPr>
              <a:t>Please do</a:t>
            </a:r>
            <a:r>
              <a:rPr lang="en-GB" sz="4107" b="1" dirty="0">
                <a:solidFill>
                  <a:srgbClr val="FF0000"/>
                </a:solidFill>
              </a:rPr>
              <a:t> NOT </a:t>
            </a:r>
            <a:r>
              <a:rPr lang="en-GB" sz="4107" dirty="0">
                <a:solidFill>
                  <a:srgbClr val="FF0000"/>
                </a:solidFill>
              </a:rPr>
              <a:t>click the forward/backward button or close the browser until the experiment is finished.</a:t>
            </a:r>
          </a:p>
          <a:p>
            <a:pPr algn="ctr"/>
            <a:r>
              <a:rPr lang="en-GB" sz="4107" dirty="0">
                <a:solidFill>
                  <a:srgbClr val="FF0000"/>
                </a:solidFill>
              </a:rPr>
              <a:t> Please do </a:t>
            </a:r>
            <a:r>
              <a:rPr lang="en-GB" sz="4107" b="1" dirty="0">
                <a:solidFill>
                  <a:srgbClr val="FF0000"/>
                </a:solidFill>
              </a:rPr>
              <a:t>NOT</a:t>
            </a:r>
            <a:r>
              <a:rPr lang="en-GB" sz="4107" dirty="0">
                <a:solidFill>
                  <a:srgbClr val="FF0000"/>
                </a:solidFill>
              </a:rPr>
              <a:t> refresh the page during whole experiment.</a:t>
            </a:r>
          </a:p>
        </p:txBody>
      </p:sp>
    </p:spTree>
    <p:extLst>
      <p:ext uri="{BB962C8B-B14F-4D97-AF65-F5344CB8AC3E}">
        <p14:creationId xmlns:p14="http://schemas.microsoft.com/office/powerpoint/2010/main" val="24690465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DA998-5440-4C66-A48F-F9639E1CD3CF}"/>
              </a:ext>
            </a:extLst>
          </p:cNvPr>
          <p:cNvSpPr txBox="1"/>
          <p:nvPr/>
        </p:nvSpPr>
        <p:spPr>
          <a:xfrm>
            <a:off x="241672" y="0"/>
            <a:ext cx="17480805" cy="9451370"/>
          </a:xfrm>
          <a:prstGeom prst="rect">
            <a:avLst/>
          </a:prstGeom>
          <a:noFill/>
        </p:spPr>
        <p:txBody>
          <a:bodyPr wrap="square" rtlCol="0">
            <a:spAutoFit/>
          </a:bodyPr>
          <a:lstStyle/>
          <a:p>
            <a:pPr marL="0" marR="0" lvl="0" indent="0" algn="l" defTabSz="457200" rtl="0" eaLnBrk="1" fontAlgn="auto" latinLnBrk="0" hangingPunct="1">
              <a:lnSpc>
                <a:spcPct val="115000"/>
              </a:lnSpc>
              <a:spcBef>
                <a:spcPts val="0"/>
              </a:spcBef>
              <a:spcAft>
                <a:spcPts val="1173"/>
              </a:spcAft>
              <a:buClrTx/>
              <a:buSzTx/>
              <a:buFontTx/>
              <a:buNone/>
              <a:tabLst>
                <a:tab pos="670575" algn="l"/>
              </a:tabLst>
              <a:defRPr/>
            </a:pPr>
            <a:r>
              <a:rPr kumimoji="0" lang="en-US" sz="4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You have reached the last part!</a:t>
            </a:r>
          </a:p>
          <a:p>
            <a:pPr marL="571500" indent="-571500" algn="just">
              <a:buFont typeface="Arial" panose="020B0604020202020204" pitchFamily="34" charset="0"/>
              <a:buChar char="•"/>
            </a:pPr>
            <a:r>
              <a:rPr lang="en-GB" sz="3600" dirty="0"/>
              <a:t>The following task consists of two parts. First, you will see sentences on the screen, which you are supposed to read out loud. These sentences can make sense (e.g., "More and more women want to have a career.") or not (e.g., "I stopped by the gas station to refuel on apple juice."). Your first task is to judge the content of each sentence. You will do this by clicking a button to indicate whether it makes sense or not (yes or no button). After this decision, you will see a letter on the screen, which you are also supposed to read out loud. Your second task is to memorize this letter in order to recall it later on.</a:t>
            </a:r>
          </a:p>
          <a:p>
            <a:pPr marL="571500" indent="-571500" algn="just">
              <a:buFont typeface="Arial" panose="020B0604020202020204" pitchFamily="34" charset="0"/>
              <a:buChar char="•"/>
            </a:pPr>
            <a:endParaRPr lang="en-GB" sz="3600" dirty="0"/>
          </a:p>
          <a:p>
            <a:pPr marL="571500" indent="-571500" algn="just">
              <a:buFont typeface="Arial" panose="020B0604020202020204" pitchFamily="34" charset="0"/>
              <a:buChar char="•"/>
            </a:pPr>
            <a:r>
              <a:rPr lang="en-GB" sz="3600" dirty="0"/>
              <a:t>After two to six sentences (which you are supposed to judge) and letters (which you are supposed to memorize), you will see a page with six empty fields. Whenever this happens, please enter all the letters you still remember since the last round of empty fields. Often it's easier to recall the letters in the order in which they were presented, but this isn't really necessary. Please use only one field per letter. After you entered all the letters you still remember, you can start the next round by clicking the "Continue" button.</a:t>
            </a:r>
          </a:p>
          <a:p>
            <a:pPr marL="0" marR="0" lvl="0" indent="0" algn="l" defTabSz="457200" rtl="0" eaLnBrk="1" fontAlgn="auto" latinLnBrk="0" hangingPunct="1">
              <a:lnSpc>
                <a:spcPct val="115000"/>
              </a:lnSpc>
              <a:spcBef>
                <a:spcPts val="0"/>
              </a:spcBef>
              <a:spcAft>
                <a:spcPts val="1173"/>
              </a:spcAft>
              <a:buClrTx/>
              <a:buSzTx/>
              <a:buFontTx/>
              <a:buNone/>
              <a:tabLst>
                <a:tab pos="670575" algn="l"/>
              </a:tabLst>
              <a:defRPr/>
            </a:pPr>
            <a:r>
              <a:rPr kumimoji="0" lang="en-US" sz="3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565224744"/>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144000" y="2754732"/>
            <a:ext cx="8769678" cy="4064334"/>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655101" y="306126"/>
            <a:ext cx="8127325" cy="9545242"/>
          </a:xfrm>
          <a:prstGeom prst="rect">
            <a:avLst/>
          </a:prstGeom>
          <a:noFill/>
        </p:spPr>
        <p:txBody>
          <a:bodyPr wrap="square" rtlCol="0">
            <a:spAutoFit/>
          </a:bodyPr>
          <a:lstStyle/>
          <a:p>
            <a:pPr algn="just"/>
            <a:endParaRPr lang="en-GB" sz="4107" dirty="0"/>
          </a:p>
          <a:p>
            <a:pPr algn="just"/>
            <a:r>
              <a:rPr lang="en-GB" sz="4107" dirty="0"/>
              <a:t>In the main part of the experiment, your goal is to </a:t>
            </a:r>
            <a:r>
              <a:rPr lang="en-GB" sz="4107" b="1" dirty="0"/>
              <a:t>learn over time which of two circle pictures is luckier</a:t>
            </a:r>
            <a:r>
              <a:rPr lang="en-GB" sz="4107" dirty="0"/>
              <a:t>.</a:t>
            </a:r>
          </a:p>
          <a:p>
            <a:pPr algn="just"/>
            <a:endParaRPr lang="en-GB" sz="4107" dirty="0"/>
          </a:p>
          <a:p>
            <a:pPr algn="just"/>
            <a:r>
              <a:rPr lang="en-GB" sz="4107" dirty="0"/>
              <a:t>When you choose the luckier picture, you will usually receive a </a:t>
            </a:r>
            <a:r>
              <a:rPr lang="en-GB" sz="4107" b="1" dirty="0">
                <a:solidFill>
                  <a:srgbClr val="00B050"/>
                </a:solidFill>
              </a:rPr>
              <a:t>10 point bonus</a:t>
            </a:r>
            <a:r>
              <a:rPr lang="en-GB" sz="4107" dirty="0"/>
              <a:t>. When you choose the unlucky picture, you will usually receive </a:t>
            </a:r>
            <a:r>
              <a:rPr lang="en-GB" sz="4107" b="1" dirty="0">
                <a:solidFill>
                  <a:srgbClr val="FF0000"/>
                </a:solidFill>
              </a:rPr>
              <a:t>0 points</a:t>
            </a:r>
            <a:r>
              <a:rPr lang="en-GB" sz="4107" dirty="0"/>
              <a:t>.</a:t>
            </a:r>
          </a:p>
          <a:p>
            <a:pPr algn="just"/>
            <a:endParaRPr lang="en-GB" sz="4107" dirty="0"/>
          </a:p>
          <a:p>
            <a:pPr algn="just"/>
            <a:r>
              <a:rPr lang="en-GB" sz="4107" dirty="0"/>
              <a:t>At first you will just guess!  Then through trial-and-error, you will learn which picture is luckier.</a:t>
            </a:r>
            <a:endParaRPr lang="en-GB" sz="3928" dirty="0"/>
          </a:p>
          <a:p>
            <a:pPr algn="just"/>
            <a:endParaRPr lang="en-GB" sz="3928" dirty="0"/>
          </a:p>
        </p:txBody>
      </p:sp>
    </p:spTree>
    <p:extLst>
      <p:ext uri="{BB962C8B-B14F-4D97-AF65-F5344CB8AC3E}">
        <p14:creationId xmlns:p14="http://schemas.microsoft.com/office/powerpoint/2010/main" val="1073232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144000" y="2754732"/>
            <a:ext cx="8769678" cy="4064334"/>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655100" y="306126"/>
            <a:ext cx="8488901" cy="10177273"/>
          </a:xfrm>
          <a:prstGeom prst="rect">
            <a:avLst/>
          </a:prstGeom>
          <a:noFill/>
        </p:spPr>
        <p:txBody>
          <a:bodyPr wrap="square" rtlCol="0">
            <a:spAutoFit/>
          </a:bodyPr>
          <a:lstStyle/>
          <a:p>
            <a:pPr algn="just"/>
            <a:endParaRPr lang="en-GB" sz="4107" dirty="0"/>
          </a:p>
          <a:p>
            <a:pPr algn="just"/>
            <a:r>
              <a:rPr lang="en-GB" sz="4107" dirty="0"/>
              <a:t>You will have a maximum of 3 seconds to make your choice for each trial. </a:t>
            </a:r>
          </a:p>
          <a:p>
            <a:pPr algn="just"/>
            <a:endParaRPr lang="en-GB" sz="4107" dirty="0"/>
          </a:p>
          <a:p>
            <a:pPr algn="just"/>
            <a:r>
              <a:rPr lang="en-GB" sz="4107" dirty="0"/>
              <a:t>Use the ‘f’ key to choose the LEFT picture.</a:t>
            </a:r>
          </a:p>
          <a:p>
            <a:pPr algn="just"/>
            <a:r>
              <a:rPr lang="en-GB" sz="4107" dirty="0"/>
              <a:t>Use the ‘j’ key to choose the RIGHT picture.</a:t>
            </a:r>
          </a:p>
          <a:p>
            <a:pPr algn="just"/>
            <a:endParaRPr lang="en-GB" sz="4107" dirty="0"/>
          </a:p>
          <a:p>
            <a:pPr algn="just"/>
            <a:r>
              <a:rPr lang="en-GB" sz="4107" dirty="0"/>
              <a:t>If you are too late, you will see a warning and get 0 points.</a:t>
            </a:r>
          </a:p>
          <a:p>
            <a:pPr algn="just"/>
            <a:endParaRPr lang="en-GB" sz="4107" dirty="0"/>
          </a:p>
          <a:p>
            <a:pPr algn="just"/>
            <a:r>
              <a:rPr lang="en-GB" sz="4107" dirty="0"/>
              <a:t>The pictures will </a:t>
            </a:r>
            <a:r>
              <a:rPr lang="en-GB" sz="4107" u="sng" dirty="0"/>
              <a:t>randomly</a:t>
            </a:r>
            <a:r>
              <a:rPr lang="en-GB" sz="4107" dirty="0"/>
              <a:t> be shown on the left or right side. The location is </a:t>
            </a:r>
            <a:r>
              <a:rPr lang="en-GB" sz="4107" i="1" dirty="0"/>
              <a:t>not</a:t>
            </a:r>
            <a:r>
              <a:rPr lang="en-GB" sz="4107" dirty="0"/>
              <a:t> related to how lucky they are.</a:t>
            </a:r>
            <a:endParaRPr lang="en-GB" sz="3928" dirty="0"/>
          </a:p>
          <a:p>
            <a:pPr algn="just"/>
            <a:endParaRPr lang="en-GB" sz="3928" dirty="0"/>
          </a:p>
        </p:txBody>
      </p:sp>
    </p:spTree>
    <p:extLst>
      <p:ext uri="{BB962C8B-B14F-4D97-AF65-F5344CB8AC3E}">
        <p14:creationId xmlns:p14="http://schemas.microsoft.com/office/powerpoint/2010/main" val="1102844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57709" b="7198"/>
          <a:stretch/>
        </p:blipFill>
        <p:spPr>
          <a:xfrm>
            <a:off x="9791437" y="605263"/>
            <a:ext cx="4214009" cy="4064334"/>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655100" y="306126"/>
            <a:ext cx="8488901" cy="5753050"/>
          </a:xfrm>
          <a:prstGeom prst="rect">
            <a:avLst/>
          </a:prstGeom>
          <a:noFill/>
        </p:spPr>
        <p:txBody>
          <a:bodyPr wrap="square" rtlCol="0">
            <a:spAutoFit/>
          </a:bodyPr>
          <a:lstStyle/>
          <a:p>
            <a:pPr algn="just"/>
            <a:endParaRPr lang="en-GB" sz="4107" dirty="0"/>
          </a:p>
          <a:p>
            <a:pPr algn="just"/>
            <a:r>
              <a:rPr lang="en-GB" sz="4107" dirty="0"/>
              <a:t>After your choice, the chosen picture will remain on the screen for 1 second before disappearing.</a:t>
            </a:r>
          </a:p>
          <a:p>
            <a:pPr algn="just"/>
            <a:endParaRPr lang="en-GB" sz="4107" dirty="0"/>
          </a:p>
          <a:p>
            <a:pPr algn="just"/>
            <a:endParaRPr lang="en-GB" sz="4107" dirty="0"/>
          </a:p>
          <a:p>
            <a:pPr algn="just"/>
            <a:r>
              <a:rPr lang="en-GB" sz="4107" dirty="0"/>
              <a:t>Then, after some delay, you will see feedback.</a:t>
            </a:r>
            <a:endParaRPr lang="en-GB" sz="3928" dirty="0"/>
          </a:p>
          <a:p>
            <a:pPr algn="just"/>
            <a:endParaRPr lang="en-GB" sz="3928" dirty="0"/>
          </a:p>
        </p:txBody>
      </p:sp>
      <p:sp>
        <p:nvSpPr>
          <p:cNvPr id="3" name="TextBox 2">
            <a:extLst>
              <a:ext uri="{FF2B5EF4-FFF2-40B4-BE49-F238E27FC236}">
                <a16:creationId xmlns:a16="http://schemas.microsoft.com/office/drawing/2014/main" id="{BE67A99B-ED7C-FD16-5380-73DA3A544C50}"/>
              </a:ext>
            </a:extLst>
          </p:cNvPr>
          <p:cNvSpPr txBox="1"/>
          <p:nvPr/>
        </p:nvSpPr>
        <p:spPr>
          <a:xfrm>
            <a:off x="2022517" y="5047087"/>
            <a:ext cx="8488901" cy="1356397"/>
          </a:xfrm>
          <a:prstGeom prst="rect">
            <a:avLst/>
          </a:prstGeom>
          <a:noFill/>
        </p:spPr>
        <p:txBody>
          <a:bodyPr wrap="square" rtlCol="0">
            <a:spAutoFit/>
          </a:bodyPr>
          <a:lstStyle/>
          <a:p>
            <a:pPr algn="just"/>
            <a:endParaRPr lang="en-GB" sz="4107" dirty="0"/>
          </a:p>
          <a:p>
            <a:pPr algn="just"/>
            <a:r>
              <a:rPr lang="en-GB" sz="4107" dirty="0"/>
              <a:t>Lucky feedback:</a:t>
            </a:r>
          </a:p>
        </p:txBody>
      </p:sp>
      <p:sp>
        <p:nvSpPr>
          <p:cNvPr id="4" name="TextBox 3">
            <a:extLst>
              <a:ext uri="{FF2B5EF4-FFF2-40B4-BE49-F238E27FC236}">
                <a16:creationId xmlns:a16="http://schemas.microsoft.com/office/drawing/2014/main" id="{7AE9AB42-C584-3F21-28CE-FC1A57BC2F5E}"/>
              </a:ext>
            </a:extLst>
          </p:cNvPr>
          <p:cNvSpPr txBox="1"/>
          <p:nvPr/>
        </p:nvSpPr>
        <p:spPr>
          <a:xfrm>
            <a:off x="9595900" y="5007911"/>
            <a:ext cx="8488901" cy="1356397"/>
          </a:xfrm>
          <a:prstGeom prst="rect">
            <a:avLst/>
          </a:prstGeom>
          <a:noFill/>
        </p:spPr>
        <p:txBody>
          <a:bodyPr wrap="square" rtlCol="0">
            <a:spAutoFit/>
          </a:bodyPr>
          <a:lstStyle/>
          <a:p>
            <a:pPr algn="just"/>
            <a:endParaRPr lang="en-GB" sz="4107" dirty="0"/>
          </a:p>
          <a:p>
            <a:pPr algn="just"/>
            <a:r>
              <a:rPr lang="en-GB" sz="4107" dirty="0"/>
              <a:t>Unlucky feedback:</a:t>
            </a:r>
          </a:p>
        </p:txBody>
      </p:sp>
      <p:sp>
        <p:nvSpPr>
          <p:cNvPr id="5" name="TextBox 4">
            <a:extLst>
              <a:ext uri="{FF2B5EF4-FFF2-40B4-BE49-F238E27FC236}">
                <a16:creationId xmlns:a16="http://schemas.microsoft.com/office/drawing/2014/main" id="{F2B8D3FB-537D-4FBD-BA91-23D4438D4B8C}"/>
              </a:ext>
            </a:extLst>
          </p:cNvPr>
          <p:cNvSpPr txBox="1"/>
          <p:nvPr/>
        </p:nvSpPr>
        <p:spPr>
          <a:xfrm>
            <a:off x="1301794" y="6651172"/>
            <a:ext cx="4965173" cy="1807739"/>
          </a:xfrm>
          <a:prstGeom prst="rect">
            <a:avLst/>
          </a:prstGeom>
          <a:noFill/>
        </p:spPr>
        <p:txBody>
          <a:bodyPr wrap="square" rtlCol="0">
            <a:spAutoFit/>
          </a:bodyPr>
          <a:lstStyle/>
          <a:p>
            <a:pPr algn="just"/>
            <a:endParaRPr lang="en-GB" sz="4107" dirty="0"/>
          </a:p>
          <a:p>
            <a:pPr algn="just"/>
            <a:r>
              <a:rPr lang="en-GB" sz="7040" b="1" dirty="0">
                <a:solidFill>
                  <a:srgbClr val="00B050"/>
                </a:solidFill>
              </a:rPr>
              <a:t>+ 10 points!</a:t>
            </a:r>
          </a:p>
        </p:txBody>
      </p:sp>
      <p:sp>
        <p:nvSpPr>
          <p:cNvPr id="6" name="TextBox 5">
            <a:extLst>
              <a:ext uri="{FF2B5EF4-FFF2-40B4-BE49-F238E27FC236}">
                <a16:creationId xmlns:a16="http://schemas.microsoft.com/office/drawing/2014/main" id="{10793465-715A-6331-E7AD-87718131A5A6}"/>
              </a:ext>
            </a:extLst>
          </p:cNvPr>
          <p:cNvSpPr txBox="1"/>
          <p:nvPr/>
        </p:nvSpPr>
        <p:spPr>
          <a:xfrm>
            <a:off x="10378221" y="6651172"/>
            <a:ext cx="4965173" cy="1807739"/>
          </a:xfrm>
          <a:prstGeom prst="rect">
            <a:avLst/>
          </a:prstGeom>
          <a:noFill/>
        </p:spPr>
        <p:txBody>
          <a:bodyPr wrap="square" rtlCol="0">
            <a:spAutoFit/>
          </a:bodyPr>
          <a:lstStyle/>
          <a:p>
            <a:pPr algn="just"/>
            <a:endParaRPr lang="en-GB" sz="4107" dirty="0"/>
          </a:p>
          <a:p>
            <a:pPr algn="just"/>
            <a:r>
              <a:rPr lang="en-GB" sz="7040" b="1" dirty="0">
                <a:solidFill>
                  <a:srgbClr val="FF0000"/>
                </a:solidFill>
              </a:rPr>
              <a:t>0 points!</a:t>
            </a:r>
          </a:p>
        </p:txBody>
      </p:sp>
    </p:spTree>
    <p:extLst>
      <p:ext uri="{BB962C8B-B14F-4D97-AF65-F5344CB8AC3E}">
        <p14:creationId xmlns:p14="http://schemas.microsoft.com/office/powerpoint/2010/main" val="229166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4E43D1-736F-AF24-B452-6122EDE64E75}"/>
              </a:ext>
            </a:extLst>
          </p:cNvPr>
          <p:cNvSpPr txBox="1"/>
          <p:nvPr/>
        </p:nvSpPr>
        <p:spPr>
          <a:xfrm>
            <a:off x="655099" y="306126"/>
            <a:ext cx="15325983" cy="7134645"/>
          </a:xfrm>
          <a:prstGeom prst="rect">
            <a:avLst/>
          </a:prstGeom>
          <a:noFill/>
        </p:spPr>
        <p:txBody>
          <a:bodyPr wrap="square" rtlCol="0">
            <a:spAutoFit/>
          </a:bodyPr>
          <a:lstStyle/>
          <a:p>
            <a:pPr algn="just"/>
            <a:endParaRPr lang="en-GB" sz="4107" dirty="0"/>
          </a:p>
          <a:p>
            <a:pPr algn="just"/>
            <a:r>
              <a:rPr lang="en-GB" sz="4107" dirty="0"/>
              <a:t>You will see a number of different pairs of circle pictures.  Each pair will have one lucky and one unlucky picture; it's important to note that the lucky picture will remain the same. Pairs will be repeated so that you can learn</a:t>
            </a:r>
          </a:p>
          <a:p>
            <a:pPr algn="just"/>
            <a:endParaRPr lang="en-GB" sz="4107" dirty="0"/>
          </a:p>
          <a:p>
            <a:pPr algn="just"/>
            <a:r>
              <a:rPr lang="en-GB" sz="5280" dirty="0">
                <a:solidFill>
                  <a:srgbClr val="0070C0"/>
                </a:solidFill>
              </a:rPr>
              <a:t>The more points you earn in the task, the more bonus you will be paid on top of your payment for your time – up to an additional 4.00 GBP!  So please try your best!</a:t>
            </a:r>
          </a:p>
          <a:p>
            <a:pPr algn="just"/>
            <a:endParaRPr lang="en-GB" sz="5280" dirty="0">
              <a:solidFill>
                <a:srgbClr val="0070C0"/>
              </a:solidFill>
            </a:endParaRPr>
          </a:p>
        </p:txBody>
      </p:sp>
      <p:sp>
        <p:nvSpPr>
          <p:cNvPr id="3" name="TextBox 2">
            <a:extLst>
              <a:ext uri="{FF2B5EF4-FFF2-40B4-BE49-F238E27FC236}">
                <a16:creationId xmlns:a16="http://schemas.microsoft.com/office/drawing/2014/main" id="{BE67A99B-ED7C-FD16-5380-73DA3A544C50}"/>
              </a:ext>
            </a:extLst>
          </p:cNvPr>
          <p:cNvSpPr txBox="1"/>
          <p:nvPr/>
        </p:nvSpPr>
        <p:spPr>
          <a:xfrm>
            <a:off x="2022517" y="6407923"/>
            <a:ext cx="8488901" cy="1356397"/>
          </a:xfrm>
          <a:prstGeom prst="rect">
            <a:avLst/>
          </a:prstGeom>
          <a:noFill/>
        </p:spPr>
        <p:txBody>
          <a:bodyPr wrap="square" rtlCol="0">
            <a:spAutoFit/>
          </a:bodyPr>
          <a:lstStyle/>
          <a:p>
            <a:pPr algn="just"/>
            <a:endParaRPr lang="en-GB" sz="4107" dirty="0"/>
          </a:p>
          <a:p>
            <a:pPr algn="just"/>
            <a:r>
              <a:rPr lang="en-GB" sz="4107" dirty="0"/>
              <a:t>Lucky feedback:</a:t>
            </a:r>
          </a:p>
        </p:txBody>
      </p:sp>
      <p:sp>
        <p:nvSpPr>
          <p:cNvPr id="4" name="TextBox 3">
            <a:extLst>
              <a:ext uri="{FF2B5EF4-FFF2-40B4-BE49-F238E27FC236}">
                <a16:creationId xmlns:a16="http://schemas.microsoft.com/office/drawing/2014/main" id="{7AE9AB42-C584-3F21-28CE-FC1A57BC2F5E}"/>
              </a:ext>
            </a:extLst>
          </p:cNvPr>
          <p:cNvSpPr txBox="1"/>
          <p:nvPr/>
        </p:nvSpPr>
        <p:spPr>
          <a:xfrm>
            <a:off x="9595900" y="6368747"/>
            <a:ext cx="8488901" cy="1356397"/>
          </a:xfrm>
          <a:prstGeom prst="rect">
            <a:avLst/>
          </a:prstGeom>
          <a:noFill/>
        </p:spPr>
        <p:txBody>
          <a:bodyPr wrap="square" rtlCol="0">
            <a:spAutoFit/>
          </a:bodyPr>
          <a:lstStyle/>
          <a:p>
            <a:pPr algn="just"/>
            <a:endParaRPr lang="en-GB" sz="4107" dirty="0"/>
          </a:p>
          <a:p>
            <a:pPr algn="just"/>
            <a:r>
              <a:rPr lang="en-GB" sz="4107" dirty="0"/>
              <a:t>Unlucky feedback:</a:t>
            </a:r>
          </a:p>
        </p:txBody>
      </p:sp>
      <p:sp>
        <p:nvSpPr>
          <p:cNvPr id="5" name="TextBox 4">
            <a:extLst>
              <a:ext uri="{FF2B5EF4-FFF2-40B4-BE49-F238E27FC236}">
                <a16:creationId xmlns:a16="http://schemas.microsoft.com/office/drawing/2014/main" id="{F2B8D3FB-537D-4FBD-BA91-23D4438D4B8C}"/>
              </a:ext>
            </a:extLst>
          </p:cNvPr>
          <p:cNvSpPr txBox="1"/>
          <p:nvPr/>
        </p:nvSpPr>
        <p:spPr>
          <a:xfrm>
            <a:off x="1301794" y="8012008"/>
            <a:ext cx="4965173" cy="1807739"/>
          </a:xfrm>
          <a:prstGeom prst="rect">
            <a:avLst/>
          </a:prstGeom>
          <a:noFill/>
        </p:spPr>
        <p:txBody>
          <a:bodyPr wrap="square" rtlCol="0">
            <a:spAutoFit/>
          </a:bodyPr>
          <a:lstStyle/>
          <a:p>
            <a:pPr algn="just"/>
            <a:endParaRPr lang="en-GB" sz="4107" dirty="0"/>
          </a:p>
          <a:p>
            <a:pPr algn="just"/>
            <a:r>
              <a:rPr lang="en-GB" sz="7040" b="1" dirty="0">
                <a:solidFill>
                  <a:srgbClr val="00B050"/>
                </a:solidFill>
              </a:rPr>
              <a:t>+ 10 points!</a:t>
            </a:r>
          </a:p>
        </p:txBody>
      </p:sp>
      <p:sp>
        <p:nvSpPr>
          <p:cNvPr id="6" name="TextBox 5">
            <a:extLst>
              <a:ext uri="{FF2B5EF4-FFF2-40B4-BE49-F238E27FC236}">
                <a16:creationId xmlns:a16="http://schemas.microsoft.com/office/drawing/2014/main" id="{10793465-715A-6331-E7AD-87718131A5A6}"/>
              </a:ext>
            </a:extLst>
          </p:cNvPr>
          <p:cNvSpPr txBox="1"/>
          <p:nvPr/>
        </p:nvSpPr>
        <p:spPr>
          <a:xfrm>
            <a:off x="10378221" y="8012008"/>
            <a:ext cx="4965173" cy="1807739"/>
          </a:xfrm>
          <a:prstGeom prst="rect">
            <a:avLst/>
          </a:prstGeom>
          <a:noFill/>
        </p:spPr>
        <p:txBody>
          <a:bodyPr wrap="square" rtlCol="0">
            <a:spAutoFit/>
          </a:bodyPr>
          <a:lstStyle/>
          <a:p>
            <a:pPr algn="just"/>
            <a:endParaRPr lang="en-GB" sz="4107" dirty="0"/>
          </a:p>
          <a:p>
            <a:pPr algn="just"/>
            <a:r>
              <a:rPr lang="en-GB" sz="7040" b="1" dirty="0">
                <a:solidFill>
                  <a:srgbClr val="FF0000"/>
                </a:solidFill>
              </a:rPr>
              <a:t>0 points!</a:t>
            </a:r>
          </a:p>
        </p:txBody>
      </p:sp>
    </p:spTree>
    <p:extLst>
      <p:ext uri="{BB962C8B-B14F-4D97-AF65-F5344CB8AC3E}">
        <p14:creationId xmlns:p14="http://schemas.microsoft.com/office/powerpoint/2010/main" val="2309987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6333" r="25200" b="7198"/>
          <a:stretch/>
        </p:blipFill>
        <p:spPr>
          <a:xfrm>
            <a:off x="9144000" y="306126"/>
            <a:ext cx="8769678" cy="6512940"/>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655100" y="306125"/>
            <a:ext cx="7437043" cy="5753050"/>
          </a:xfrm>
          <a:prstGeom prst="rect">
            <a:avLst/>
          </a:prstGeom>
          <a:noFill/>
        </p:spPr>
        <p:txBody>
          <a:bodyPr wrap="square" rtlCol="0">
            <a:spAutoFit/>
          </a:bodyPr>
          <a:lstStyle/>
          <a:p>
            <a:pPr algn="just"/>
            <a:endParaRPr lang="en-GB" sz="4107" dirty="0"/>
          </a:p>
          <a:p>
            <a:pPr algn="just"/>
            <a:r>
              <a:rPr lang="en-GB" sz="4107" dirty="0"/>
              <a:t>For each pair of pictures, you will also see a “context” circle above.</a:t>
            </a:r>
          </a:p>
          <a:p>
            <a:pPr algn="just"/>
            <a:endParaRPr lang="en-GB" sz="4107" dirty="0"/>
          </a:p>
          <a:p>
            <a:pPr algn="just"/>
            <a:r>
              <a:rPr lang="en-GB" sz="4107" dirty="0"/>
              <a:t>This context circle does not relate to your choice, but it will *always* be shown with the same pair of pictures.</a:t>
            </a:r>
            <a:endParaRPr lang="en-GB" sz="3928" dirty="0"/>
          </a:p>
          <a:p>
            <a:pPr algn="just"/>
            <a:endParaRPr lang="en-GB" sz="3928" dirty="0"/>
          </a:p>
        </p:txBody>
      </p:sp>
      <p:sp>
        <p:nvSpPr>
          <p:cNvPr id="3" name="Rectangle 2">
            <a:extLst>
              <a:ext uri="{FF2B5EF4-FFF2-40B4-BE49-F238E27FC236}">
                <a16:creationId xmlns:a16="http://schemas.microsoft.com/office/drawing/2014/main" id="{B2DD6FD2-AE0B-9538-D08B-D11F50631BE8}"/>
              </a:ext>
            </a:extLst>
          </p:cNvPr>
          <p:cNvSpPr/>
          <p:nvPr/>
        </p:nvSpPr>
        <p:spPr>
          <a:xfrm>
            <a:off x="14501906" y="306126"/>
            <a:ext cx="2623072" cy="243528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928"/>
          </a:p>
        </p:txBody>
      </p:sp>
    </p:spTree>
    <p:extLst>
      <p:ext uri="{BB962C8B-B14F-4D97-AF65-F5344CB8AC3E}">
        <p14:creationId xmlns:p14="http://schemas.microsoft.com/office/powerpoint/2010/main" val="32440293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66368" y="236405"/>
            <a:ext cx="8126897" cy="1085362"/>
          </a:xfrm>
          <a:prstGeom prst="rect">
            <a:avLst/>
          </a:prstGeom>
          <a:noFill/>
        </p:spPr>
        <p:txBody>
          <a:bodyPr wrap="square" rtlCol="0">
            <a:spAutoFit/>
          </a:bodyPr>
          <a:lstStyle/>
          <a:p>
            <a:r>
              <a:rPr lang="en-GB" sz="6453" b="1" dirty="0"/>
              <a:t>Review</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521820" y="1749287"/>
            <a:ext cx="17244361" cy="7621239"/>
            <a:chOff x="217240" y="1192695"/>
            <a:chExt cx="11757519" cy="5196299"/>
          </a:xfrm>
        </p:grpSpPr>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2">
              <a:extLst>
                <a:ext uri="{28A0092B-C50C-407E-A947-70E740481C1C}">
                  <a14:useLocalDpi xmlns:a14="http://schemas.microsoft.com/office/drawing/2010/main" val="0"/>
                </a:ext>
              </a:extLst>
            </a:blip>
            <a:srcRect l="11764" t="7246" r="42809" b="13479"/>
            <a:stretch/>
          </p:blipFill>
          <p:spPr>
            <a:xfrm>
              <a:off x="5118894" y="1219524"/>
              <a:ext cx="1954212" cy="2236305"/>
            </a:xfrm>
            <a:prstGeom prst="rect">
              <a:avLst/>
            </a:prstGeom>
          </p:spPr>
        </p:pic>
        <p:pic>
          <p:nvPicPr>
            <p:cNvPr id="5" name="Picture 4">
              <a:extLst>
                <a:ext uri="{FF2B5EF4-FFF2-40B4-BE49-F238E27FC236}">
                  <a16:creationId xmlns:a16="http://schemas.microsoft.com/office/drawing/2014/main" id="{B42C76D1-4D47-48DC-9549-43A0FAA329F9}"/>
                </a:ext>
              </a:extLst>
            </p:cNvPr>
            <p:cNvPicPr>
              <a:picLocks noChangeAspect="1"/>
            </p:cNvPicPr>
            <p:nvPr/>
          </p:nvPicPr>
          <p:blipFill rotWithShape="1">
            <a:blip r:embed="rId3">
              <a:extLst>
                <a:ext uri="{28A0092B-C50C-407E-A947-70E740481C1C}">
                  <a14:useLocalDpi xmlns:a14="http://schemas.microsoft.com/office/drawing/2010/main" val="0"/>
                </a:ext>
              </a:extLst>
            </a:blip>
            <a:srcRect l="13668" t="9131" r="18210" b="12754"/>
            <a:stretch/>
          </p:blipFill>
          <p:spPr>
            <a:xfrm>
              <a:off x="9829246" y="1388490"/>
              <a:ext cx="2145513" cy="2289964"/>
            </a:xfrm>
            <a:prstGeom prst="rect">
              <a:avLst/>
            </a:prstGeom>
          </p:spPr>
        </p:pic>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4">
              <a:extLst>
                <a:ext uri="{28A0092B-C50C-407E-A947-70E740481C1C}">
                  <a14:useLocalDpi xmlns:a14="http://schemas.microsoft.com/office/drawing/2010/main" val="0"/>
                </a:ext>
              </a:extLst>
            </a:blip>
            <a:srcRect l="11484" t="7258" r="2480" b="7198"/>
            <a:stretch/>
          </p:blipFill>
          <p:spPr>
            <a:xfrm>
              <a:off x="217240" y="1192695"/>
              <a:ext cx="4184535" cy="2236305"/>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928"/>
            </a:p>
          </p:txBody>
        </p:sp>
        <p:sp>
          <p:nvSpPr>
            <p:cNvPr id="9" name="Arrow: Down 8">
              <a:extLst>
                <a:ext uri="{FF2B5EF4-FFF2-40B4-BE49-F238E27FC236}">
                  <a16:creationId xmlns:a16="http://schemas.microsoft.com/office/drawing/2014/main" id="{1418A11D-F8C9-4482-ADDC-35929A421BC6}"/>
                </a:ext>
              </a:extLst>
            </p:cNvPr>
            <p:cNvSpPr/>
            <p:nvPr/>
          </p:nvSpPr>
          <p:spPr>
            <a:xfrm>
              <a:off x="5584135"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928"/>
            </a:p>
          </p:txBody>
        </p:sp>
        <p:sp>
          <p:nvSpPr>
            <p:cNvPr id="10" name="TextBox 9">
              <a:extLst>
                <a:ext uri="{FF2B5EF4-FFF2-40B4-BE49-F238E27FC236}">
                  <a16:creationId xmlns:a16="http://schemas.microsoft.com/office/drawing/2014/main" id="{FB27B430-0DF1-4106-B0DD-DFF0186D6E8B}"/>
                </a:ext>
              </a:extLst>
            </p:cNvPr>
            <p:cNvSpPr txBox="1"/>
            <p:nvPr/>
          </p:nvSpPr>
          <p:spPr>
            <a:xfrm>
              <a:off x="7790225" y="2575343"/>
              <a:ext cx="1321904" cy="493885"/>
            </a:xfrm>
            <a:prstGeom prst="rect">
              <a:avLst/>
            </a:prstGeom>
            <a:noFill/>
          </p:spPr>
          <p:txBody>
            <a:bodyPr wrap="square" rtlCol="0">
              <a:spAutoFit/>
            </a:bodyPr>
            <a:lstStyle/>
            <a:p>
              <a:pPr algn="ctr"/>
              <a:r>
                <a:rPr lang="en-GB" sz="4107" dirty="0">
                  <a:solidFill>
                    <a:schemeClr val="accent3">
                      <a:lumMod val="50000"/>
                    </a:schemeClr>
                  </a:solidFill>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819524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928"/>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928"/>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70950"/>
            </a:xfrm>
            <a:prstGeom prst="rect">
              <a:avLst/>
            </a:prstGeom>
            <a:noFill/>
          </p:spPr>
          <p:txBody>
            <a:bodyPr wrap="square" rtlCol="0">
              <a:spAutoFit/>
            </a:bodyPr>
            <a:lstStyle/>
            <a:p>
              <a:pPr algn="ctr"/>
              <a:r>
                <a:rPr lang="en-GB" sz="3520" dirty="0"/>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4314410" y="5218043"/>
              <a:ext cx="2892287" cy="801618"/>
            </a:xfrm>
            <a:prstGeom prst="rect">
              <a:avLst/>
            </a:prstGeom>
            <a:noFill/>
          </p:spPr>
          <p:txBody>
            <a:bodyPr wrap="square" rtlCol="0">
              <a:spAutoFit/>
            </a:bodyPr>
            <a:lstStyle/>
            <a:p>
              <a:pPr algn="ctr"/>
              <a:r>
                <a:rPr lang="en-GB" sz="3520" dirty="0"/>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899555" y="5138529"/>
              <a:ext cx="1321904" cy="801618"/>
            </a:xfrm>
            <a:prstGeom prst="rect">
              <a:avLst/>
            </a:prstGeom>
            <a:noFill/>
          </p:spPr>
          <p:txBody>
            <a:bodyPr wrap="square" rtlCol="0">
              <a:spAutoFit/>
            </a:bodyPr>
            <a:lstStyle/>
            <a:p>
              <a:pPr algn="ctr"/>
              <a:r>
                <a:rPr lang="en-GB" sz="3520" dirty="0"/>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801618"/>
            </a:xfrm>
            <a:prstGeom prst="rect">
              <a:avLst/>
            </a:prstGeom>
            <a:noFill/>
          </p:spPr>
          <p:txBody>
            <a:bodyPr wrap="square" rtlCol="0">
              <a:spAutoFit/>
            </a:bodyPr>
            <a:lstStyle/>
            <a:p>
              <a:pPr algn="ctr"/>
              <a:r>
                <a:rPr lang="en-GB" sz="3520" dirty="0"/>
                <a:t>Feedback displayed</a:t>
              </a:r>
            </a:p>
          </p:txBody>
        </p:sp>
      </p:grpSp>
      <p:sp>
        <p:nvSpPr>
          <p:cNvPr id="2" name="Rectangle 1">
            <a:extLst>
              <a:ext uri="{FF2B5EF4-FFF2-40B4-BE49-F238E27FC236}">
                <a16:creationId xmlns:a16="http://schemas.microsoft.com/office/drawing/2014/main" id="{295C91B0-5FDE-0C19-672D-A2AEB4C14BE5}"/>
              </a:ext>
            </a:extLst>
          </p:cNvPr>
          <p:cNvSpPr/>
          <p:nvPr/>
        </p:nvSpPr>
        <p:spPr>
          <a:xfrm>
            <a:off x="5051313" y="2771207"/>
            <a:ext cx="1479688" cy="243528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928"/>
          </a:p>
        </p:txBody>
      </p:sp>
      <p:sp>
        <p:nvSpPr>
          <p:cNvPr id="4" name="Rectangle 3">
            <a:extLst>
              <a:ext uri="{FF2B5EF4-FFF2-40B4-BE49-F238E27FC236}">
                <a16:creationId xmlns:a16="http://schemas.microsoft.com/office/drawing/2014/main" id="{FB4D6226-61CE-3D66-8D41-873CBB4349F5}"/>
              </a:ext>
            </a:extLst>
          </p:cNvPr>
          <p:cNvSpPr/>
          <p:nvPr/>
        </p:nvSpPr>
        <p:spPr>
          <a:xfrm>
            <a:off x="3259695" y="1749287"/>
            <a:ext cx="1479688" cy="119805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928"/>
          </a:p>
        </p:txBody>
      </p:sp>
      <p:sp>
        <p:nvSpPr>
          <p:cNvPr id="7" name="TextBox 6">
            <a:extLst>
              <a:ext uri="{FF2B5EF4-FFF2-40B4-BE49-F238E27FC236}">
                <a16:creationId xmlns:a16="http://schemas.microsoft.com/office/drawing/2014/main" id="{FCE4576F-8957-63A5-6848-B92DC6BCF801}"/>
              </a:ext>
            </a:extLst>
          </p:cNvPr>
          <p:cNvSpPr txBox="1"/>
          <p:nvPr/>
        </p:nvSpPr>
        <p:spPr>
          <a:xfrm>
            <a:off x="2991397" y="1823254"/>
            <a:ext cx="2016284" cy="1301254"/>
          </a:xfrm>
          <a:prstGeom prst="rect">
            <a:avLst/>
          </a:prstGeom>
          <a:noFill/>
        </p:spPr>
        <p:txBody>
          <a:bodyPr wrap="square" rtlCol="0">
            <a:spAutoFit/>
          </a:bodyPr>
          <a:lstStyle/>
          <a:p>
            <a:pPr algn="ctr"/>
            <a:r>
              <a:rPr lang="en-GB" sz="3928" dirty="0">
                <a:solidFill>
                  <a:schemeClr val="accent3">
                    <a:lumMod val="50000"/>
                  </a:schemeClr>
                </a:solidFill>
              </a:rPr>
              <a:t>[‘context’ picture]</a:t>
            </a:r>
          </a:p>
        </p:txBody>
      </p:sp>
      <p:sp>
        <p:nvSpPr>
          <p:cNvPr id="20" name="Rectangle 19">
            <a:extLst>
              <a:ext uri="{FF2B5EF4-FFF2-40B4-BE49-F238E27FC236}">
                <a16:creationId xmlns:a16="http://schemas.microsoft.com/office/drawing/2014/main" id="{920783DC-231B-6012-168A-F6569AAC2EDF}"/>
              </a:ext>
            </a:extLst>
          </p:cNvPr>
          <p:cNvSpPr/>
          <p:nvPr/>
        </p:nvSpPr>
        <p:spPr>
          <a:xfrm>
            <a:off x="14007718" y="1977098"/>
            <a:ext cx="3758461" cy="3417968"/>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928"/>
          </a:p>
        </p:txBody>
      </p:sp>
      <p:sp>
        <p:nvSpPr>
          <p:cNvPr id="19" name="TextBox 18">
            <a:extLst>
              <a:ext uri="{FF2B5EF4-FFF2-40B4-BE49-F238E27FC236}">
                <a16:creationId xmlns:a16="http://schemas.microsoft.com/office/drawing/2014/main" id="{9A04DDDA-EC7E-77FE-3A86-8F48B09A0C4A}"/>
              </a:ext>
            </a:extLst>
          </p:cNvPr>
          <p:cNvSpPr txBox="1"/>
          <p:nvPr/>
        </p:nvSpPr>
        <p:spPr>
          <a:xfrm>
            <a:off x="14007718" y="2714364"/>
            <a:ext cx="4965173" cy="1898084"/>
          </a:xfrm>
          <a:prstGeom prst="rect">
            <a:avLst/>
          </a:prstGeom>
          <a:noFill/>
        </p:spPr>
        <p:txBody>
          <a:bodyPr wrap="square" rtlCol="0">
            <a:spAutoFit/>
          </a:bodyPr>
          <a:lstStyle/>
          <a:p>
            <a:pPr algn="just"/>
            <a:endParaRPr lang="en-GB" sz="5867" dirty="0"/>
          </a:p>
          <a:p>
            <a:pPr algn="just"/>
            <a:r>
              <a:rPr lang="en-GB" sz="5867" b="1" dirty="0">
                <a:solidFill>
                  <a:srgbClr val="00B050"/>
                </a:solidFill>
              </a:rPr>
              <a:t>+ 10 points!</a:t>
            </a:r>
          </a:p>
        </p:txBody>
      </p:sp>
    </p:spTree>
    <p:extLst>
      <p:ext uri="{BB962C8B-B14F-4D97-AF65-F5344CB8AC3E}">
        <p14:creationId xmlns:p14="http://schemas.microsoft.com/office/powerpoint/2010/main" val="28262677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D9DE8AF-FE51-4D97-9D86-95ACD6015597}"/>
              </a:ext>
            </a:extLst>
          </p:cNvPr>
          <p:cNvSpPr txBox="1"/>
          <p:nvPr/>
        </p:nvSpPr>
        <p:spPr>
          <a:xfrm>
            <a:off x="663016" y="805933"/>
            <a:ext cx="16961968" cy="4488986"/>
          </a:xfrm>
          <a:prstGeom prst="rect">
            <a:avLst/>
          </a:prstGeom>
          <a:noFill/>
        </p:spPr>
        <p:txBody>
          <a:bodyPr wrap="square" rtlCol="0">
            <a:spAutoFit/>
          </a:bodyPr>
          <a:lstStyle/>
          <a:p>
            <a:pPr algn="just"/>
            <a:endParaRPr lang="en-GB" sz="4107" dirty="0"/>
          </a:p>
          <a:p>
            <a:pPr marL="670575" indent="-670575">
              <a:buFont typeface="Arial" panose="020B0604020202020204" pitchFamily="34" charset="0"/>
              <a:buChar char="•"/>
            </a:pPr>
            <a:r>
              <a:rPr lang="en-GB" sz="4107" dirty="0"/>
              <a:t>Today, sometimes you will also see a screen asking you to rate your mood.</a:t>
            </a:r>
          </a:p>
          <a:p>
            <a:pPr marL="670575" indent="-670575">
              <a:buFont typeface="Arial" panose="020B0604020202020204" pitchFamily="34" charset="0"/>
              <a:buChar char="•"/>
            </a:pPr>
            <a:r>
              <a:rPr lang="en-GB" sz="4107" dirty="0"/>
              <a:t>We collect happiness ratings because we are interested in changes in mood. </a:t>
            </a:r>
          </a:p>
          <a:p>
            <a:pPr marL="670575" indent="-670575">
              <a:buFont typeface="Arial" panose="020B0604020202020204" pitchFamily="34" charset="0"/>
              <a:buChar char="•"/>
            </a:pPr>
            <a:r>
              <a:rPr lang="en-GB" sz="4107" dirty="0"/>
              <a:t>Note that the specific happiness ratings you provide have </a:t>
            </a:r>
            <a:r>
              <a:rPr lang="en-GB" sz="4107" b="1" dirty="0"/>
              <a:t>no influence at all </a:t>
            </a:r>
            <a:r>
              <a:rPr lang="en-GB" sz="4107" dirty="0"/>
              <a:t>on the rest of the experiment.</a:t>
            </a:r>
          </a:p>
          <a:p>
            <a:pPr marL="670575" indent="-670575">
              <a:buFont typeface="Arial" panose="020B0604020202020204" pitchFamily="34" charset="0"/>
              <a:buChar char="•"/>
            </a:pPr>
            <a:r>
              <a:rPr lang="en-GB" sz="4107" dirty="0"/>
              <a:t>Just go with your initial feeling and click on the scale:</a:t>
            </a:r>
          </a:p>
          <a:p>
            <a:pPr algn="just"/>
            <a:endParaRPr lang="en-GB" sz="3928" dirty="0"/>
          </a:p>
        </p:txBody>
      </p:sp>
      <p:sp>
        <p:nvSpPr>
          <p:cNvPr id="11" name="TextBox 10">
            <a:extLst>
              <a:ext uri="{FF2B5EF4-FFF2-40B4-BE49-F238E27FC236}">
                <a16:creationId xmlns:a16="http://schemas.microsoft.com/office/drawing/2014/main" id="{D47215BB-6626-42B8-AD9C-E5CF69A60A4F}"/>
              </a:ext>
            </a:extLst>
          </p:cNvPr>
          <p:cNvSpPr txBox="1"/>
          <p:nvPr/>
        </p:nvSpPr>
        <p:spPr>
          <a:xfrm>
            <a:off x="475396" y="-27033"/>
            <a:ext cx="8126897" cy="1085362"/>
          </a:xfrm>
          <a:prstGeom prst="rect">
            <a:avLst/>
          </a:prstGeom>
          <a:noFill/>
        </p:spPr>
        <p:txBody>
          <a:bodyPr wrap="square" rtlCol="0">
            <a:spAutoFit/>
          </a:bodyPr>
          <a:lstStyle/>
          <a:p>
            <a:r>
              <a:rPr lang="en-GB" sz="6453" b="1" dirty="0"/>
              <a:t>Mood Rating</a:t>
            </a:r>
          </a:p>
        </p:txBody>
      </p:sp>
      <p:pic>
        <p:nvPicPr>
          <p:cNvPr id="13" name="Picture 12">
            <a:extLst>
              <a:ext uri="{FF2B5EF4-FFF2-40B4-BE49-F238E27FC236}">
                <a16:creationId xmlns:a16="http://schemas.microsoft.com/office/drawing/2014/main" id="{649982A0-51B6-4D15-89F6-CC5FC5756907}"/>
              </a:ext>
            </a:extLst>
          </p:cNvPr>
          <p:cNvPicPr>
            <a:picLocks noChangeAspect="1"/>
          </p:cNvPicPr>
          <p:nvPr/>
        </p:nvPicPr>
        <p:blipFill rotWithShape="1">
          <a:blip r:embed="rId2">
            <a:extLst>
              <a:ext uri="{28A0092B-C50C-407E-A947-70E740481C1C}">
                <a14:useLocalDpi xmlns:a14="http://schemas.microsoft.com/office/drawing/2010/main" val="0"/>
              </a:ext>
            </a:extLst>
          </a:blip>
          <a:srcRect t="24709"/>
          <a:stretch/>
        </p:blipFill>
        <p:spPr>
          <a:xfrm>
            <a:off x="2781191" y="5294919"/>
            <a:ext cx="12725618" cy="3523606"/>
          </a:xfrm>
          <a:prstGeom prst="rect">
            <a:avLst/>
          </a:prstGeom>
        </p:spPr>
      </p:pic>
    </p:spTree>
    <p:extLst>
      <p:ext uri="{BB962C8B-B14F-4D97-AF65-F5344CB8AC3E}">
        <p14:creationId xmlns:p14="http://schemas.microsoft.com/office/powerpoint/2010/main" val="30038644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40431</TotalTime>
  <Words>1336</Words>
  <Application>Microsoft Office PowerPoint</Application>
  <PresentationFormat>Custom</PresentationFormat>
  <Paragraphs>143</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Ozkan, Aysegul</dc:creator>
  <cp:lastModifiedBy>Ozkan, Aysegul</cp:lastModifiedBy>
  <cp:revision>93</cp:revision>
  <dcterms:created xsi:type="dcterms:W3CDTF">2023-05-23T15:53:47Z</dcterms:created>
  <dcterms:modified xsi:type="dcterms:W3CDTF">2023-11-13T11:52:21Z</dcterms:modified>
</cp:coreProperties>
</file>

<file path=docProps/thumbnail.jpeg>
</file>